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97"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12192000" cy="6858000"/>
  <p:notesSz cx="6858000"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4" autoAdjust="0"/>
    <p:restoredTop sz="94660"/>
  </p:normalViewPr>
  <p:slideViewPr>
    <p:cSldViewPr snapToGrid="0">
      <p:cViewPr varScale="1">
        <p:scale>
          <a:sx n="72" d="100"/>
          <a:sy n="72" d="100"/>
        </p:scale>
        <p:origin x="618" y="7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36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3647"/>
          </a:xfrm>
          <a:prstGeom prst="rect">
            <a:avLst/>
          </a:prstGeom>
        </p:spPr>
        <p:txBody>
          <a:bodyPr vert="horz" lIns="91440" tIns="45720" rIns="91440" bIns="45720" rtlCol="0"/>
          <a:lstStyle>
            <a:lvl1pPr algn="r">
              <a:defRPr sz="1200"/>
            </a:lvl1pPr>
          </a:lstStyle>
          <a:p>
            <a:fld id="{35A6CC94-FA26-49D7-B8BC-1B1762F2A9B5}" type="datetimeFigureOut">
              <a:rPr lang="en-US" smtClean="0"/>
              <a:t>5/18/2021</a:t>
            </a:fld>
            <a:endParaRPr lang="en-US"/>
          </a:p>
        </p:txBody>
      </p:sp>
      <p:sp>
        <p:nvSpPr>
          <p:cNvPr id="4" name="Footer Placeholder 3"/>
          <p:cNvSpPr>
            <a:spLocks noGrp="1"/>
          </p:cNvSpPr>
          <p:nvPr>
            <p:ph type="ftr" sz="quarter" idx="2"/>
          </p:nvPr>
        </p:nvSpPr>
        <p:spPr>
          <a:xfrm>
            <a:off x="0" y="8777193"/>
            <a:ext cx="2971800" cy="46364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77193"/>
            <a:ext cx="2971800" cy="463646"/>
          </a:xfrm>
          <a:prstGeom prst="rect">
            <a:avLst/>
          </a:prstGeom>
        </p:spPr>
        <p:txBody>
          <a:bodyPr vert="horz" lIns="91440" tIns="45720" rIns="91440" bIns="45720" rtlCol="0" anchor="b"/>
          <a:lstStyle>
            <a:lvl1pPr algn="r">
              <a:defRPr sz="1200"/>
            </a:lvl1pPr>
          </a:lstStyle>
          <a:p>
            <a:fld id="{B376D323-470C-473F-A26F-6881EA951294}" type="slidenum">
              <a:rPr lang="en-US" smtClean="0"/>
              <a:t>‹#›</a:t>
            </a:fld>
            <a:endParaRPr lang="en-US"/>
          </a:p>
        </p:txBody>
      </p:sp>
    </p:spTree>
    <p:extLst>
      <p:ext uri="{BB962C8B-B14F-4D97-AF65-F5344CB8AC3E}">
        <p14:creationId xmlns:p14="http://schemas.microsoft.com/office/powerpoint/2010/main" val="9119445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36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3647"/>
          </a:xfrm>
          <a:prstGeom prst="rect">
            <a:avLst/>
          </a:prstGeom>
        </p:spPr>
        <p:txBody>
          <a:bodyPr vert="horz" lIns="91440" tIns="45720" rIns="91440" bIns="45720" rtlCol="0"/>
          <a:lstStyle>
            <a:lvl1pPr algn="r">
              <a:defRPr sz="1200"/>
            </a:lvl1pPr>
          </a:lstStyle>
          <a:p>
            <a:fld id="{021A0BBC-C64D-424A-893F-B739E06609B4}" type="datetimeFigureOut">
              <a:rPr lang="en-US" smtClean="0"/>
              <a:t>5/18/2021</a:t>
            </a:fld>
            <a:endParaRPr lang="en-US"/>
          </a:p>
        </p:txBody>
      </p:sp>
      <p:sp>
        <p:nvSpPr>
          <p:cNvPr id="4" name="Slide Image Placeholder 3"/>
          <p:cNvSpPr>
            <a:spLocks noGrp="1" noRot="1" noChangeAspect="1"/>
          </p:cNvSpPr>
          <p:nvPr>
            <p:ph type="sldImg" idx="2"/>
          </p:nvPr>
        </p:nvSpPr>
        <p:spPr>
          <a:xfrm>
            <a:off x="658813" y="1155700"/>
            <a:ext cx="5540375"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47153"/>
            <a:ext cx="5486400" cy="363858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7193"/>
            <a:ext cx="2971800" cy="46364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77193"/>
            <a:ext cx="2971800" cy="463646"/>
          </a:xfrm>
          <a:prstGeom prst="rect">
            <a:avLst/>
          </a:prstGeom>
        </p:spPr>
        <p:txBody>
          <a:bodyPr vert="horz" lIns="91440" tIns="45720" rIns="91440" bIns="45720" rtlCol="0" anchor="b"/>
          <a:lstStyle>
            <a:lvl1pPr algn="r">
              <a:defRPr sz="1200"/>
            </a:lvl1pPr>
          </a:lstStyle>
          <a:p>
            <a:fld id="{58A3AC83-EFE1-4A99-A0DB-E4BC998D0F55}" type="slidenum">
              <a:rPr lang="en-US" smtClean="0"/>
              <a:t>‹#›</a:t>
            </a:fld>
            <a:endParaRPr lang="en-US"/>
          </a:p>
        </p:txBody>
      </p:sp>
    </p:spTree>
    <p:extLst>
      <p:ext uri="{BB962C8B-B14F-4D97-AF65-F5344CB8AC3E}">
        <p14:creationId xmlns:p14="http://schemas.microsoft.com/office/powerpoint/2010/main" val="1620581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2881705A-E607-4EE8-843F-0DEB5023CA74}" type="slidenum">
              <a:rPr lang="en-US" altLang="en-US">
                <a:solidFill>
                  <a:prstClr val="black"/>
                </a:solidFill>
                <a:latin typeface="Arial" charset="0"/>
              </a:rPr>
              <a:pPr/>
              <a:t>1</a:t>
            </a:fld>
            <a:endParaRPr lang="en-US" altLang="en-US">
              <a:solidFill>
                <a:prstClr val="black"/>
              </a:solidFill>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charset="0"/>
            </a:endParaRPr>
          </a:p>
        </p:txBody>
      </p:sp>
    </p:spTree>
    <p:extLst>
      <p:ext uri="{BB962C8B-B14F-4D97-AF65-F5344CB8AC3E}">
        <p14:creationId xmlns:p14="http://schemas.microsoft.com/office/powerpoint/2010/main" val="34805777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ECC7DC46-FA51-42D2-8DF1-47C8F124ACBC}" type="slidenum">
              <a:rPr lang="ru-RU" altLang="en-US">
                <a:solidFill>
                  <a:prstClr val="black"/>
                </a:solidFill>
                <a:latin typeface="Arial" charset="0"/>
              </a:rPr>
              <a:pPr/>
              <a:t>22</a:t>
            </a:fld>
            <a:endParaRPr lang="ru-RU" altLang="en-US">
              <a:solidFill>
                <a:prstClr val="black"/>
              </a:solidFill>
              <a:latin typeface="Arial"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charset="0"/>
            </a:endParaRPr>
          </a:p>
        </p:txBody>
      </p:sp>
    </p:spTree>
    <p:extLst>
      <p:ext uri="{BB962C8B-B14F-4D97-AF65-F5344CB8AC3E}">
        <p14:creationId xmlns:p14="http://schemas.microsoft.com/office/powerpoint/2010/main" val="36047557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6FA63DAE-ACAA-4B7B-A8FA-6B2F829453A8}" type="slidenum">
              <a:rPr lang="ru-RU" altLang="en-US">
                <a:solidFill>
                  <a:prstClr val="black"/>
                </a:solidFill>
                <a:latin typeface="Arial" charset="0"/>
              </a:rPr>
              <a:pPr/>
              <a:t>25</a:t>
            </a:fld>
            <a:endParaRPr lang="ru-RU" altLang="en-US">
              <a:solidFill>
                <a:prstClr val="black"/>
              </a:solidFill>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charset="0"/>
            </a:endParaRPr>
          </a:p>
        </p:txBody>
      </p:sp>
    </p:spTree>
    <p:extLst>
      <p:ext uri="{BB962C8B-B14F-4D97-AF65-F5344CB8AC3E}">
        <p14:creationId xmlns:p14="http://schemas.microsoft.com/office/powerpoint/2010/main" val="1766639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9CE5F736-9130-4A72-B6FE-C162F905C4B2}" type="slidenum">
              <a:rPr lang="en-US" altLang="en-US">
                <a:solidFill>
                  <a:prstClr val="black"/>
                </a:solidFill>
                <a:latin typeface="Arial" charset="0"/>
              </a:rPr>
              <a:pPr/>
              <a:t>34</a:t>
            </a:fld>
            <a:endParaRPr lang="en-US" altLang="en-US">
              <a:solidFill>
                <a:prstClr val="black"/>
              </a:solidFill>
              <a:latin typeface="Arial" charset="0"/>
            </a:endParaRPr>
          </a:p>
        </p:txBody>
      </p:sp>
      <p:sp>
        <p:nvSpPr>
          <p:cNvPr id="73731" name="Rectangle 2"/>
          <p:cNvSpPr>
            <a:spLocks noGrp="1" noRot="1" noChangeAspect="1" noChangeArrowheads="1" noTextEdit="1"/>
          </p:cNvSpPr>
          <p:nvPr>
            <p:ph type="sldImg"/>
          </p:nvPr>
        </p:nvSpPr>
        <p:spPr>
          <a:xfrm>
            <a:off x="352425" y="693738"/>
            <a:ext cx="6156325" cy="3463925"/>
          </a:xfrm>
          <a:ln/>
        </p:spPr>
      </p:sp>
      <p:sp>
        <p:nvSpPr>
          <p:cNvPr id="73732" name="Rectangle 3"/>
          <p:cNvSpPr>
            <a:spLocks noGrp="1" noChangeArrowheads="1"/>
          </p:cNvSpPr>
          <p:nvPr>
            <p:ph type="body" idx="1"/>
          </p:nvPr>
        </p:nvSpPr>
        <p:spPr>
          <a:xfrm>
            <a:off x="914400" y="4390030"/>
            <a:ext cx="5029200" cy="4158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charset="0"/>
            </a:endParaRPr>
          </a:p>
        </p:txBody>
      </p:sp>
    </p:spTree>
    <p:extLst>
      <p:ext uri="{BB962C8B-B14F-4D97-AF65-F5344CB8AC3E}">
        <p14:creationId xmlns:p14="http://schemas.microsoft.com/office/powerpoint/2010/main" val="7937264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40CC77A-D49F-48A4-81C8-7655FCA64B2D}" type="slidenum">
              <a:rPr lang="ru-RU" altLang="en-US">
                <a:solidFill>
                  <a:prstClr val="black"/>
                </a:solidFill>
                <a:latin typeface="Arial" charset="0"/>
              </a:rPr>
              <a:pPr/>
              <a:t>35</a:t>
            </a:fld>
            <a:endParaRPr lang="ru-RU" altLang="en-US">
              <a:solidFill>
                <a:prstClr val="black"/>
              </a:solidFill>
              <a:latin typeface="Arial"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charset="0"/>
            </a:endParaRPr>
          </a:p>
        </p:txBody>
      </p:sp>
    </p:spTree>
    <p:extLst>
      <p:ext uri="{BB962C8B-B14F-4D97-AF65-F5344CB8AC3E}">
        <p14:creationId xmlns:p14="http://schemas.microsoft.com/office/powerpoint/2010/main" val="39209292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8BA3A00E-4CE2-44A0-8401-B96D7AC22A43}" type="slidenum">
              <a:rPr lang="en-US" altLang="en-US">
                <a:solidFill>
                  <a:prstClr val="black"/>
                </a:solidFill>
                <a:latin typeface="Arial" charset="0"/>
              </a:rPr>
              <a:pPr/>
              <a:t>40</a:t>
            </a:fld>
            <a:endParaRPr lang="en-US" altLang="en-US">
              <a:solidFill>
                <a:prstClr val="black"/>
              </a:solidFill>
              <a:latin typeface="Arial" charset="0"/>
            </a:endParaRPr>
          </a:p>
        </p:txBody>
      </p:sp>
      <p:sp>
        <p:nvSpPr>
          <p:cNvPr id="75779" name="Rectangle 2"/>
          <p:cNvSpPr>
            <a:spLocks noGrp="1" noRot="1" noChangeAspect="1" noChangeArrowheads="1" noTextEdit="1"/>
          </p:cNvSpPr>
          <p:nvPr>
            <p:ph type="sldImg"/>
          </p:nvPr>
        </p:nvSpPr>
        <p:spPr>
          <a:xfrm>
            <a:off x="352425" y="693738"/>
            <a:ext cx="6156325" cy="3463925"/>
          </a:xfrm>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charset="0"/>
            </a:endParaRPr>
          </a:p>
        </p:txBody>
      </p:sp>
    </p:spTree>
    <p:extLst>
      <p:ext uri="{BB962C8B-B14F-4D97-AF65-F5344CB8AC3E}">
        <p14:creationId xmlns:p14="http://schemas.microsoft.com/office/powerpoint/2010/main" val="12544365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0D4EC4B6-1BD2-4E81-BC99-638EFEE47EC8}" type="slidenum">
              <a:rPr lang="en-US" altLang="en-US">
                <a:solidFill>
                  <a:prstClr val="black"/>
                </a:solidFill>
                <a:latin typeface="Arial" charset="0"/>
              </a:rPr>
              <a:pPr/>
              <a:t>41</a:t>
            </a:fld>
            <a:endParaRPr lang="en-US" altLang="en-US">
              <a:solidFill>
                <a:prstClr val="black"/>
              </a:solidFill>
              <a:latin typeface="Arial" charset="0"/>
            </a:endParaRPr>
          </a:p>
        </p:txBody>
      </p:sp>
      <p:sp>
        <p:nvSpPr>
          <p:cNvPr id="76803" name="Rectangle 2"/>
          <p:cNvSpPr>
            <a:spLocks noGrp="1" noRot="1" noChangeAspect="1" noChangeArrowheads="1" noTextEdit="1"/>
          </p:cNvSpPr>
          <p:nvPr>
            <p:ph type="sldImg"/>
          </p:nvPr>
        </p:nvSpPr>
        <p:spPr>
          <a:xfrm>
            <a:off x="352425" y="693738"/>
            <a:ext cx="6156325" cy="3463925"/>
          </a:xfrm>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charset="0"/>
            </a:endParaRPr>
          </a:p>
        </p:txBody>
      </p:sp>
    </p:spTree>
    <p:extLst>
      <p:ext uri="{BB962C8B-B14F-4D97-AF65-F5344CB8AC3E}">
        <p14:creationId xmlns:p14="http://schemas.microsoft.com/office/powerpoint/2010/main" val="3217279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charset="0"/>
            </a:endParaRPr>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3339A934-6976-46AD-BE2A-7ABDD0BCBCEA}" type="slidenum">
              <a:rPr lang="en-US" altLang="en-US">
                <a:solidFill>
                  <a:prstClr val="black"/>
                </a:solidFill>
                <a:latin typeface="Arial" charset="0"/>
              </a:rPr>
              <a:pPr/>
              <a:t>3</a:t>
            </a:fld>
            <a:endParaRPr lang="en-US" altLang="en-US">
              <a:solidFill>
                <a:prstClr val="black"/>
              </a:solidFill>
              <a:latin typeface="Arial" charset="0"/>
            </a:endParaRPr>
          </a:p>
        </p:txBody>
      </p:sp>
    </p:spTree>
    <p:extLst>
      <p:ext uri="{BB962C8B-B14F-4D97-AF65-F5344CB8AC3E}">
        <p14:creationId xmlns:p14="http://schemas.microsoft.com/office/powerpoint/2010/main" val="1622334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9D38A76B-CBD8-4787-A43B-4F092FAF4749}" type="slidenum">
              <a:rPr lang="ru-RU" altLang="en-US">
                <a:solidFill>
                  <a:prstClr val="black"/>
                </a:solidFill>
                <a:latin typeface="Arial" charset="0"/>
              </a:rPr>
              <a:pPr/>
              <a:t>6</a:t>
            </a:fld>
            <a:endParaRPr lang="ru-RU" altLang="en-US">
              <a:solidFill>
                <a:prstClr val="black"/>
              </a:solidFill>
              <a:latin typeface="Arial"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charset="0"/>
            </a:endParaRPr>
          </a:p>
        </p:txBody>
      </p:sp>
    </p:spTree>
    <p:extLst>
      <p:ext uri="{BB962C8B-B14F-4D97-AF65-F5344CB8AC3E}">
        <p14:creationId xmlns:p14="http://schemas.microsoft.com/office/powerpoint/2010/main" val="5910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9AA296B2-0048-4438-B91D-DFFDE9F623F2}" type="slidenum">
              <a:rPr lang="en-US" altLang="en-US">
                <a:solidFill>
                  <a:prstClr val="black"/>
                </a:solidFill>
                <a:latin typeface="Arial" charset="0"/>
              </a:rPr>
              <a:pPr/>
              <a:t>7</a:t>
            </a:fld>
            <a:endParaRPr lang="en-US" altLang="en-US">
              <a:solidFill>
                <a:prstClr val="black"/>
              </a:solidFill>
              <a:latin typeface="Arial" charset="0"/>
            </a:endParaRPr>
          </a:p>
        </p:txBody>
      </p:sp>
      <p:sp>
        <p:nvSpPr>
          <p:cNvPr id="65539" name="Rectangle 2"/>
          <p:cNvSpPr>
            <a:spLocks noGrp="1" noRot="1" noChangeAspect="1" noChangeArrowheads="1" noTextEdit="1"/>
          </p:cNvSpPr>
          <p:nvPr>
            <p:ph type="sldImg"/>
          </p:nvPr>
        </p:nvSpPr>
        <p:spPr>
          <a:xfrm>
            <a:off x="352425" y="693738"/>
            <a:ext cx="6156325" cy="3463925"/>
          </a:xfrm>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charset="0"/>
            </a:endParaRPr>
          </a:p>
        </p:txBody>
      </p:sp>
    </p:spTree>
    <p:extLst>
      <p:ext uri="{BB962C8B-B14F-4D97-AF65-F5344CB8AC3E}">
        <p14:creationId xmlns:p14="http://schemas.microsoft.com/office/powerpoint/2010/main" val="33351332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222ECE3E-3877-41C4-997C-E93795623F06}" type="slidenum">
              <a:rPr lang="ru-RU" altLang="en-US">
                <a:solidFill>
                  <a:prstClr val="black"/>
                </a:solidFill>
                <a:latin typeface="Arial" charset="0"/>
              </a:rPr>
              <a:pPr/>
              <a:t>10</a:t>
            </a:fld>
            <a:endParaRPr lang="ru-RU" altLang="en-US">
              <a:solidFill>
                <a:prstClr val="black"/>
              </a:solidFill>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charset="0"/>
            </a:endParaRPr>
          </a:p>
        </p:txBody>
      </p:sp>
    </p:spTree>
    <p:extLst>
      <p:ext uri="{BB962C8B-B14F-4D97-AF65-F5344CB8AC3E}">
        <p14:creationId xmlns:p14="http://schemas.microsoft.com/office/powerpoint/2010/main" val="3374348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8343B9A3-2F73-4783-9575-38E78B47D923}" type="slidenum">
              <a:rPr lang="ru-RU" altLang="en-US">
                <a:solidFill>
                  <a:prstClr val="black"/>
                </a:solidFill>
                <a:latin typeface="Arial" charset="0"/>
              </a:rPr>
              <a:pPr/>
              <a:t>16</a:t>
            </a:fld>
            <a:endParaRPr lang="ru-RU" altLang="en-US">
              <a:solidFill>
                <a:prstClr val="black"/>
              </a:solidFill>
              <a:latin typeface="Arial" charset="0"/>
            </a:endParaRPr>
          </a:p>
        </p:txBody>
      </p:sp>
      <p:sp>
        <p:nvSpPr>
          <p:cNvPr id="67587" name="Rectangle 2"/>
          <p:cNvSpPr>
            <a:spLocks noGrp="1" noRot="1" noChangeAspect="1" noChangeArrowheads="1" noTextEdit="1"/>
          </p:cNvSpPr>
          <p:nvPr>
            <p:ph type="sldImg"/>
          </p:nvPr>
        </p:nvSpPr>
        <p:spPr>
          <a:xfrm>
            <a:off x="354013" y="695325"/>
            <a:ext cx="6154737" cy="3462338"/>
          </a:xfrm>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charset="0"/>
            </a:endParaRPr>
          </a:p>
        </p:txBody>
      </p:sp>
    </p:spTree>
    <p:extLst>
      <p:ext uri="{BB962C8B-B14F-4D97-AF65-F5344CB8AC3E}">
        <p14:creationId xmlns:p14="http://schemas.microsoft.com/office/powerpoint/2010/main" val="16397859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0599E338-2EA5-4127-BBDD-7BB24CA539D6}" type="slidenum">
              <a:rPr lang="ru-RU" altLang="en-US">
                <a:solidFill>
                  <a:prstClr val="black"/>
                </a:solidFill>
                <a:latin typeface="Arial" charset="0"/>
              </a:rPr>
              <a:pPr/>
              <a:t>17</a:t>
            </a:fld>
            <a:endParaRPr lang="ru-RU" altLang="en-US">
              <a:solidFill>
                <a:prstClr val="black"/>
              </a:solidFill>
              <a:latin typeface="Arial"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charset="0"/>
            </a:endParaRPr>
          </a:p>
        </p:txBody>
      </p:sp>
    </p:spTree>
    <p:extLst>
      <p:ext uri="{BB962C8B-B14F-4D97-AF65-F5344CB8AC3E}">
        <p14:creationId xmlns:p14="http://schemas.microsoft.com/office/powerpoint/2010/main" val="3633275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FA21F267-6F48-44EA-A5CE-414B260515A5}" type="slidenum">
              <a:rPr lang="en-US" altLang="en-US">
                <a:solidFill>
                  <a:prstClr val="black"/>
                </a:solidFill>
                <a:latin typeface="Arial" charset="0"/>
              </a:rPr>
              <a:pPr/>
              <a:t>20</a:t>
            </a:fld>
            <a:endParaRPr lang="en-US" altLang="en-US">
              <a:solidFill>
                <a:prstClr val="black"/>
              </a:solidFill>
              <a:latin typeface="Arial"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charset="0"/>
            </a:endParaRPr>
          </a:p>
        </p:txBody>
      </p:sp>
    </p:spTree>
    <p:extLst>
      <p:ext uri="{BB962C8B-B14F-4D97-AF65-F5344CB8AC3E}">
        <p14:creationId xmlns:p14="http://schemas.microsoft.com/office/powerpoint/2010/main" val="39177729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6E1100DF-2AE8-4FC7-8F55-AB7771F845D5}" type="slidenum">
              <a:rPr lang="en-US" altLang="en-US">
                <a:solidFill>
                  <a:prstClr val="black"/>
                </a:solidFill>
                <a:latin typeface="Arial" charset="0"/>
              </a:rPr>
              <a:pPr/>
              <a:t>21</a:t>
            </a:fld>
            <a:endParaRPr lang="en-US" altLang="en-US">
              <a:solidFill>
                <a:prstClr val="black"/>
              </a:solidFill>
              <a:latin typeface="Arial" charset="0"/>
            </a:endParaRPr>
          </a:p>
        </p:txBody>
      </p:sp>
      <p:sp>
        <p:nvSpPr>
          <p:cNvPr id="70659" name="Rectangle 2"/>
          <p:cNvSpPr>
            <a:spLocks noGrp="1" noRot="1" noChangeAspect="1" noChangeArrowheads="1" noTextEdit="1"/>
          </p:cNvSpPr>
          <p:nvPr>
            <p:ph type="sldImg"/>
          </p:nvPr>
        </p:nvSpPr>
        <p:spPr>
          <a:xfrm>
            <a:off x="352425" y="693738"/>
            <a:ext cx="6156325" cy="3463925"/>
          </a:xfrm>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charset="0"/>
            </a:endParaRPr>
          </a:p>
        </p:txBody>
      </p:sp>
    </p:spTree>
    <p:extLst>
      <p:ext uri="{BB962C8B-B14F-4D97-AF65-F5344CB8AC3E}">
        <p14:creationId xmlns:p14="http://schemas.microsoft.com/office/powerpoint/2010/main" val="665447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A33613C-7F9D-4FC3-863C-7AC72D3D83F8}"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358108-C7C8-4BF9-BD2B-9AC3F1FDE37E}" type="slidenum">
              <a:rPr lang="en-US" smtClean="0"/>
              <a:t>‹#›</a:t>
            </a:fld>
            <a:endParaRPr lang="en-US"/>
          </a:p>
        </p:txBody>
      </p:sp>
    </p:spTree>
    <p:extLst>
      <p:ext uri="{BB962C8B-B14F-4D97-AF65-F5344CB8AC3E}">
        <p14:creationId xmlns:p14="http://schemas.microsoft.com/office/powerpoint/2010/main" val="667218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33613C-7F9D-4FC3-863C-7AC72D3D83F8}"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358108-C7C8-4BF9-BD2B-9AC3F1FDE37E}" type="slidenum">
              <a:rPr lang="en-US" smtClean="0"/>
              <a:t>‹#›</a:t>
            </a:fld>
            <a:endParaRPr lang="en-US"/>
          </a:p>
        </p:txBody>
      </p:sp>
    </p:spTree>
    <p:extLst>
      <p:ext uri="{BB962C8B-B14F-4D97-AF65-F5344CB8AC3E}">
        <p14:creationId xmlns:p14="http://schemas.microsoft.com/office/powerpoint/2010/main" val="3060036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33613C-7F9D-4FC3-863C-7AC72D3D83F8}"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358108-C7C8-4BF9-BD2B-9AC3F1FDE37E}" type="slidenum">
              <a:rPr lang="en-US" smtClean="0"/>
              <a:t>‹#›</a:t>
            </a:fld>
            <a:endParaRPr lang="en-US"/>
          </a:p>
        </p:txBody>
      </p:sp>
    </p:spTree>
    <p:extLst>
      <p:ext uri="{BB962C8B-B14F-4D97-AF65-F5344CB8AC3E}">
        <p14:creationId xmlns:p14="http://schemas.microsoft.com/office/powerpoint/2010/main" val="960065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33613C-7F9D-4FC3-863C-7AC72D3D83F8}"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358108-C7C8-4BF9-BD2B-9AC3F1FDE37E}" type="slidenum">
              <a:rPr lang="en-US" smtClean="0"/>
              <a:t>‹#›</a:t>
            </a:fld>
            <a:endParaRPr lang="en-US"/>
          </a:p>
        </p:txBody>
      </p:sp>
    </p:spTree>
    <p:extLst>
      <p:ext uri="{BB962C8B-B14F-4D97-AF65-F5344CB8AC3E}">
        <p14:creationId xmlns:p14="http://schemas.microsoft.com/office/powerpoint/2010/main" val="2156503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A33613C-7F9D-4FC3-863C-7AC72D3D83F8}"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358108-C7C8-4BF9-BD2B-9AC3F1FDE37E}" type="slidenum">
              <a:rPr lang="en-US" smtClean="0"/>
              <a:t>‹#›</a:t>
            </a:fld>
            <a:endParaRPr lang="en-US"/>
          </a:p>
        </p:txBody>
      </p:sp>
    </p:spTree>
    <p:extLst>
      <p:ext uri="{BB962C8B-B14F-4D97-AF65-F5344CB8AC3E}">
        <p14:creationId xmlns:p14="http://schemas.microsoft.com/office/powerpoint/2010/main" val="2564310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A33613C-7F9D-4FC3-863C-7AC72D3D83F8}" type="datetimeFigureOut">
              <a:rPr lang="en-US" smtClean="0"/>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358108-C7C8-4BF9-BD2B-9AC3F1FDE37E}" type="slidenum">
              <a:rPr lang="en-US" smtClean="0"/>
              <a:t>‹#›</a:t>
            </a:fld>
            <a:endParaRPr lang="en-US"/>
          </a:p>
        </p:txBody>
      </p:sp>
    </p:spTree>
    <p:extLst>
      <p:ext uri="{BB962C8B-B14F-4D97-AF65-F5344CB8AC3E}">
        <p14:creationId xmlns:p14="http://schemas.microsoft.com/office/powerpoint/2010/main" val="3252786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A33613C-7F9D-4FC3-863C-7AC72D3D83F8}" type="datetimeFigureOut">
              <a:rPr lang="en-US" smtClean="0"/>
              <a:t>5/18/2021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358108-C7C8-4BF9-BD2B-9AC3F1FDE37E}" type="slidenum">
              <a:rPr lang="en-US" smtClean="0"/>
              <a:t>‹#›</a:t>
            </a:fld>
            <a:endParaRPr lang="en-US"/>
          </a:p>
        </p:txBody>
      </p:sp>
    </p:spTree>
    <p:extLst>
      <p:ext uri="{BB962C8B-B14F-4D97-AF65-F5344CB8AC3E}">
        <p14:creationId xmlns:p14="http://schemas.microsoft.com/office/powerpoint/2010/main" val="284291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33613C-7F9D-4FC3-863C-7AC72D3D83F8}" type="datetimeFigureOut">
              <a:rPr lang="en-US" smtClean="0"/>
              <a:t>5/18/2021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358108-C7C8-4BF9-BD2B-9AC3F1FDE37E}" type="slidenum">
              <a:rPr lang="en-US" smtClean="0"/>
              <a:t>‹#›</a:t>
            </a:fld>
            <a:endParaRPr lang="en-US"/>
          </a:p>
        </p:txBody>
      </p:sp>
    </p:spTree>
    <p:extLst>
      <p:ext uri="{BB962C8B-B14F-4D97-AF65-F5344CB8AC3E}">
        <p14:creationId xmlns:p14="http://schemas.microsoft.com/office/powerpoint/2010/main" val="2716482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33613C-7F9D-4FC3-863C-7AC72D3D83F8}" type="datetimeFigureOut">
              <a:rPr lang="en-US" smtClean="0"/>
              <a:t>5/18/2021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358108-C7C8-4BF9-BD2B-9AC3F1FDE37E}" type="slidenum">
              <a:rPr lang="en-US" smtClean="0"/>
              <a:t>‹#›</a:t>
            </a:fld>
            <a:endParaRPr lang="en-US"/>
          </a:p>
        </p:txBody>
      </p:sp>
    </p:spTree>
    <p:extLst>
      <p:ext uri="{BB962C8B-B14F-4D97-AF65-F5344CB8AC3E}">
        <p14:creationId xmlns:p14="http://schemas.microsoft.com/office/powerpoint/2010/main" val="2094303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33613C-7F9D-4FC3-863C-7AC72D3D83F8}" type="datetimeFigureOut">
              <a:rPr lang="en-US" smtClean="0"/>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358108-C7C8-4BF9-BD2B-9AC3F1FDE37E}" type="slidenum">
              <a:rPr lang="en-US" smtClean="0"/>
              <a:t>‹#›</a:t>
            </a:fld>
            <a:endParaRPr lang="en-US"/>
          </a:p>
        </p:txBody>
      </p:sp>
    </p:spTree>
    <p:extLst>
      <p:ext uri="{BB962C8B-B14F-4D97-AF65-F5344CB8AC3E}">
        <p14:creationId xmlns:p14="http://schemas.microsoft.com/office/powerpoint/2010/main" val="3483050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33613C-7F9D-4FC3-863C-7AC72D3D83F8}" type="datetimeFigureOut">
              <a:rPr lang="en-US" smtClean="0"/>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358108-C7C8-4BF9-BD2B-9AC3F1FDE37E}" type="slidenum">
              <a:rPr lang="en-US" smtClean="0"/>
              <a:t>‹#›</a:t>
            </a:fld>
            <a:endParaRPr lang="en-US"/>
          </a:p>
        </p:txBody>
      </p:sp>
    </p:spTree>
    <p:extLst>
      <p:ext uri="{BB962C8B-B14F-4D97-AF65-F5344CB8AC3E}">
        <p14:creationId xmlns:p14="http://schemas.microsoft.com/office/powerpoint/2010/main" val="2745466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33613C-7F9D-4FC3-863C-7AC72D3D83F8}" type="datetimeFigureOut">
              <a:rPr lang="en-US" smtClean="0"/>
              <a:t>5/18/2021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358108-C7C8-4BF9-BD2B-9AC3F1FDE37E}" type="slidenum">
              <a:rPr lang="en-US" smtClean="0"/>
              <a:t>‹#›</a:t>
            </a:fld>
            <a:endParaRPr lang="en-US"/>
          </a:p>
        </p:txBody>
      </p:sp>
    </p:spTree>
    <p:extLst>
      <p:ext uri="{BB962C8B-B14F-4D97-AF65-F5344CB8AC3E}">
        <p14:creationId xmlns:p14="http://schemas.microsoft.com/office/powerpoint/2010/main" val="3399318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nhnonprofits.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www.guidestar.org/" TargetMode="External"/><Relationship Id="rId4" Type="http://schemas.openxmlformats.org/officeDocument/2006/relationships/hyperlink" Target="http://www.independentsector.org/"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mailto:tom.donovan@doj.nh.gov"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mailto:diane.m.Quinlan@doj.nh.gov"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26"/>
          <p:cNvSpPr>
            <a:spLocks noGrp="1" noChangeArrowheads="1"/>
          </p:cNvSpPr>
          <p:nvPr>
            <p:ph type="ctrTitle"/>
          </p:nvPr>
        </p:nvSpPr>
        <p:spPr>
          <a:xfrm>
            <a:off x="1604964" y="228601"/>
            <a:ext cx="8605836" cy="2201863"/>
          </a:xfrm>
        </p:spPr>
        <p:txBody>
          <a:bodyPr>
            <a:normAutofit fontScale="90000"/>
          </a:bodyPr>
          <a:lstStyle/>
          <a:p>
            <a:pPr algn="l" eaLnBrk="1" hangingPunct="1"/>
            <a:br>
              <a:rPr lang="en-US" altLang="en-US" sz="3200" dirty="0"/>
            </a:br>
            <a:br>
              <a:rPr lang="en-US" altLang="en-US" sz="3200" dirty="0"/>
            </a:br>
            <a:br>
              <a:rPr lang="en-US" altLang="en-US" sz="3200" dirty="0"/>
            </a:br>
            <a:br>
              <a:rPr lang="en-US" altLang="en-US" sz="3200" dirty="0"/>
            </a:br>
            <a:br>
              <a:rPr lang="en-US" altLang="en-US" sz="3200" dirty="0"/>
            </a:br>
            <a:r>
              <a:rPr lang="en-US" altLang="en-US" sz="3600" dirty="0"/>
              <a:t>Charitable </a:t>
            </a:r>
            <a:br>
              <a:rPr lang="en-US" altLang="en-US" sz="3600" dirty="0"/>
            </a:br>
            <a:r>
              <a:rPr lang="en-US" altLang="en-US" sz="3600" dirty="0"/>
              <a:t>Organization</a:t>
            </a:r>
            <a:br>
              <a:rPr lang="en-US" altLang="en-US" sz="3600" dirty="0"/>
            </a:br>
            <a:r>
              <a:rPr lang="en-US" altLang="en-US" sz="3600" dirty="0"/>
              <a:t>Governance</a:t>
            </a:r>
          </a:p>
        </p:txBody>
      </p:sp>
      <p:sp>
        <p:nvSpPr>
          <p:cNvPr id="13315" name="Rectangle 1027"/>
          <p:cNvSpPr>
            <a:spLocks noGrp="1" noChangeArrowheads="1"/>
          </p:cNvSpPr>
          <p:nvPr>
            <p:ph type="subTitle" idx="1"/>
          </p:nvPr>
        </p:nvSpPr>
        <p:spPr>
          <a:xfrm>
            <a:off x="2967038" y="2819401"/>
            <a:ext cx="7239000" cy="2360613"/>
          </a:xfrm>
        </p:spPr>
        <p:txBody>
          <a:bodyPr/>
          <a:lstStyle/>
          <a:p>
            <a:pPr algn="ctr" eaLnBrk="1" hangingPunct="1"/>
            <a:r>
              <a:rPr lang="en-US" altLang="en-US" dirty="0"/>
              <a:t>Thomas J. Donovan</a:t>
            </a:r>
          </a:p>
          <a:p>
            <a:pPr algn="ctr" eaLnBrk="1" hangingPunct="1"/>
            <a:r>
              <a:rPr lang="en-US" altLang="en-US" dirty="0"/>
              <a:t>Director of Charitable Trusts</a:t>
            </a:r>
          </a:p>
          <a:p>
            <a:pPr algn="ctr" eaLnBrk="1" hangingPunct="1"/>
            <a:r>
              <a:rPr lang="en-US" altLang="en-US" dirty="0"/>
              <a:t>Office of the Attorney General</a:t>
            </a:r>
          </a:p>
        </p:txBody>
      </p:sp>
      <p:sp>
        <p:nvSpPr>
          <p:cNvPr id="13316" name="AutoShape 7" descr="Image result for state of nh logo"/>
          <p:cNvSpPr>
            <a:spLocks noChangeAspect="1" noChangeArrowheads="1"/>
          </p:cNvSpPr>
          <p:nvPr/>
        </p:nvSpPr>
        <p:spPr bwMode="auto">
          <a:xfrm>
            <a:off x="1604964" y="-136525"/>
            <a:ext cx="119062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eaLnBrk="0" fontAlgn="base" hangingPunct="0">
              <a:spcBef>
                <a:spcPct val="0"/>
              </a:spcBef>
              <a:spcAft>
                <a:spcPct val="0"/>
              </a:spcAft>
              <a:buClrTx/>
              <a:buSzTx/>
              <a:buFontTx/>
              <a:buNone/>
            </a:pPr>
            <a:endParaRPr lang="en-US" altLang="en-US" sz="1800">
              <a:solidFill>
                <a:srgbClr val="000000"/>
              </a:solidFill>
            </a:endParaRPr>
          </a:p>
        </p:txBody>
      </p:sp>
      <p:pic>
        <p:nvPicPr>
          <p:cNvPr id="13317" name="Picture 8" descr="C:\Users\terry.m.knowles\Pictures\Seal of the State of NH II.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1" y="4695826"/>
            <a:ext cx="1954213"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4"/>
          <a:stretch>
            <a:fillRect/>
          </a:stretch>
        </p:blipFill>
        <p:spPr>
          <a:xfrm>
            <a:off x="5834196" y="1082675"/>
            <a:ext cx="3743325" cy="1076325"/>
          </a:xfrm>
          <a:prstGeom prst="rect">
            <a:avLst/>
          </a:prstGeom>
        </p:spPr>
      </p:pic>
    </p:spTree>
    <p:extLst>
      <p:ext uri="{BB962C8B-B14F-4D97-AF65-F5344CB8AC3E}">
        <p14:creationId xmlns:p14="http://schemas.microsoft.com/office/powerpoint/2010/main" val="3409408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eaLnBrk="1" hangingPunct="1"/>
            <a:r>
              <a:rPr lang="en-US" altLang="en-US" sz="3200" b="1"/>
              <a:t>Fiduciary Duties of Directors</a:t>
            </a:r>
          </a:p>
        </p:txBody>
      </p:sp>
      <p:sp>
        <p:nvSpPr>
          <p:cNvPr id="24579" name="Rectangle 3"/>
          <p:cNvSpPr>
            <a:spLocks noGrp="1" noChangeArrowheads="1"/>
          </p:cNvSpPr>
          <p:nvPr>
            <p:ph idx="1"/>
          </p:nvPr>
        </p:nvSpPr>
        <p:spPr/>
        <p:txBody>
          <a:bodyPr/>
          <a:lstStyle/>
          <a:p>
            <a:pPr algn="ctr" eaLnBrk="1" hangingPunct="1">
              <a:lnSpc>
                <a:spcPct val="90000"/>
              </a:lnSpc>
            </a:pPr>
            <a:r>
              <a:rPr lang="en-US" altLang="en-US" sz="4800" dirty="0"/>
              <a:t>Duty of Loyalty</a:t>
            </a:r>
          </a:p>
          <a:p>
            <a:pPr algn="ctr" eaLnBrk="1" hangingPunct="1">
              <a:lnSpc>
                <a:spcPct val="90000"/>
              </a:lnSpc>
            </a:pPr>
            <a:r>
              <a:rPr lang="en-US" altLang="en-US" sz="4800" dirty="0"/>
              <a:t>Duty of Care </a:t>
            </a:r>
          </a:p>
          <a:p>
            <a:pPr algn="ctr" eaLnBrk="1" hangingPunct="1">
              <a:lnSpc>
                <a:spcPct val="90000"/>
              </a:lnSpc>
            </a:pPr>
            <a:r>
              <a:rPr lang="en-US" altLang="en-US" sz="4800" dirty="0"/>
              <a:t>Duty of Obedience</a:t>
            </a:r>
          </a:p>
        </p:txBody>
      </p:sp>
      <p:sp>
        <p:nvSpPr>
          <p:cNvPr id="24580"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1B418028-1180-443E-B266-8347DB97FDF5}" type="datetime1">
              <a:rPr lang="en-US" altLang="en-US" sz="1200">
                <a:solidFill>
                  <a:srgbClr val="000000"/>
                </a:solidFill>
              </a:rPr>
              <a:pPr>
                <a:spcBef>
                  <a:spcPct val="0"/>
                </a:spcBef>
                <a:buClrTx/>
                <a:buSzTx/>
                <a:buFontTx/>
                <a:buNone/>
              </a:pPr>
              <a:t>5/18/2021</a:t>
            </a:fld>
            <a:endParaRPr lang="en-US" altLang="en-US" sz="1200">
              <a:solidFill>
                <a:srgbClr val="000000"/>
              </a:solidFill>
            </a:endParaRPr>
          </a:p>
        </p:txBody>
      </p:sp>
      <p:sp>
        <p:nvSpPr>
          <p:cNvPr id="2458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r>
              <a:rPr lang="en-US" altLang="en-US" sz="1200">
                <a:solidFill>
                  <a:srgbClr val="000000"/>
                </a:solidFill>
              </a:rPr>
              <a:t>Office of the Attorney General</a:t>
            </a:r>
          </a:p>
        </p:txBody>
      </p:sp>
      <p:sp>
        <p:nvSpPr>
          <p:cNvPr id="2458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7B7B5215-5C8A-45BE-8AC7-36AA91F8F682}" type="slidenum">
              <a:rPr lang="en-US" altLang="en-US" sz="1200">
                <a:solidFill>
                  <a:srgbClr val="000000"/>
                </a:solidFill>
              </a:rPr>
              <a:pPr>
                <a:spcBef>
                  <a:spcPct val="0"/>
                </a:spcBef>
                <a:buClrTx/>
                <a:buSzTx/>
                <a:buFontTx/>
                <a:buNone/>
              </a:pPr>
              <a:t>10</a:t>
            </a:fld>
            <a:endParaRPr lang="en-US" altLang="en-US" sz="1200">
              <a:solidFill>
                <a:srgbClr val="000000"/>
              </a:solidFill>
            </a:endParaRPr>
          </a:p>
        </p:txBody>
      </p:sp>
    </p:spTree>
    <p:extLst>
      <p:ext uri="{BB962C8B-B14F-4D97-AF65-F5344CB8AC3E}">
        <p14:creationId xmlns:p14="http://schemas.microsoft.com/office/powerpoint/2010/main" val="1560269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2133600" y="2514600"/>
            <a:ext cx="80772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marL="457200" indent="-457200" eaLnBrk="0" fontAlgn="base" hangingPunct="0">
              <a:spcBef>
                <a:spcPct val="0"/>
              </a:spcBef>
              <a:spcAft>
                <a:spcPct val="0"/>
              </a:spcAft>
              <a:buClrTx/>
              <a:buSzTx/>
              <a:buFont typeface="Courier New" panose="02070309020205020404" pitchFamily="49" charset="0"/>
              <a:buChar char="o"/>
            </a:pPr>
            <a:r>
              <a:rPr lang="en-US" altLang="en-US" sz="2800" dirty="0">
                <a:solidFill>
                  <a:srgbClr val="000000"/>
                </a:solidFill>
                <a:latin typeface="+mn-lt"/>
              </a:rPr>
              <a:t>The organization must come before any private interests of the directors</a:t>
            </a:r>
          </a:p>
          <a:p>
            <a:pPr marL="457200" indent="-457200" eaLnBrk="0" fontAlgn="base" hangingPunct="0">
              <a:spcBef>
                <a:spcPct val="0"/>
              </a:spcBef>
              <a:spcAft>
                <a:spcPct val="0"/>
              </a:spcAft>
              <a:buClrTx/>
              <a:buSzTx/>
              <a:buFont typeface="Courier New" panose="02070309020205020404" pitchFamily="49" charset="0"/>
              <a:buChar char="o"/>
            </a:pPr>
            <a:r>
              <a:rPr lang="en-US" altLang="en-US" sz="2800" dirty="0">
                <a:solidFill>
                  <a:srgbClr val="000000"/>
                </a:solidFill>
                <a:latin typeface="+mn-lt"/>
              </a:rPr>
              <a:t>Loyalty gets tested when a director has a conflict of interest or confronts a corporate opportunity</a:t>
            </a:r>
          </a:p>
          <a:p>
            <a:pPr marL="457200" indent="-457200" eaLnBrk="0" fontAlgn="base" hangingPunct="0">
              <a:spcBef>
                <a:spcPct val="0"/>
              </a:spcBef>
              <a:spcAft>
                <a:spcPct val="0"/>
              </a:spcAft>
              <a:buClrTx/>
              <a:buSzTx/>
              <a:buFont typeface="Courier New" panose="02070309020205020404" pitchFamily="49" charset="0"/>
              <a:buChar char="o"/>
            </a:pPr>
            <a:r>
              <a:rPr lang="en-US" altLang="en-US" sz="2800" dirty="0">
                <a:solidFill>
                  <a:srgbClr val="000000"/>
                </a:solidFill>
                <a:latin typeface="+mn-lt"/>
              </a:rPr>
              <a:t>NH’s statute governs “pecuniary benefit transactions” RSA 7:19-a</a:t>
            </a:r>
          </a:p>
        </p:txBody>
      </p:sp>
      <p:sp>
        <p:nvSpPr>
          <p:cNvPr id="25604"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375677DB-1BFF-4A01-A955-385FFCE13E42}" type="datetime1">
              <a:rPr lang="en-US" altLang="en-US" sz="1200">
                <a:solidFill>
                  <a:srgbClr val="000000"/>
                </a:solidFill>
              </a:rPr>
              <a:pPr>
                <a:spcBef>
                  <a:spcPct val="0"/>
                </a:spcBef>
                <a:buClrTx/>
                <a:buSzTx/>
                <a:buFontTx/>
                <a:buNone/>
              </a:pPr>
              <a:t>5/18/2021</a:t>
            </a:fld>
            <a:endParaRPr lang="en-US" altLang="en-US" sz="1200">
              <a:solidFill>
                <a:srgbClr val="000000"/>
              </a:solidFill>
            </a:endParaRPr>
          </a:p>
        </p:txBody>
      </p:sp>
      <p:sp>
        <p:nvSpPr>
          <p:cNvPr id="2560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r>
              <a:rPr lang="en-US" altLang="en-US" sz="1200">
                <a:solidFill>
                  <a:srgbClr val="000000"/>
                </a:solidFill>
              </a:rPr>
              <a:t>Office of the Attorney General</a:t>
            </a:r>
          </a:p>
        </p:txBody>
      </p:sp>
      <p:sp>
        <p:nvSpPr>
          <p:cNvPr id="2560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591B85A5-87B9-4088-99B2-E72AB0E983AA}" type="slidenum">
              <a:rPr lang="en-US" altLang="en-US" sz="1200">
                <a:solidFill>
                  <a:srgbClr val="000000"/>
                </a:solidFill>
              </a:rPr>
              <a:pPr>
                <a:spcBef>
                  <a:spcPct val="0"/>
                </a:spcBef>
                <a:buClrTx/>
                <a:buSzTx/>
                <a:buFontTx/>
                <a:buNone/>
              </a:pPr>
              <a:t>11</a:t>
            </a:fld>
            <a:endParaRPr lang="en-US" altLang="en-US" sz="1200">
              <a:solidFill>
                <a:srgbClr val="000000"/>
              </a:solidFill>
            </a:endParaRPr>
          </a:p>
        </p:txBody>
      </p:sp>
      <p:sp>
        <p:nvSpPr>
          <p:cNvPr id="25603" name="Rectangle 3"/>
          <p:cNvSpPr>
            <a:spLocks noGrp="1" noChangeArrowheads="1"/>
          </p:cNvSpPr>
          <p:nvPr>
            <p:ph type="title" idx="4294967295"/>
          </p:nvPr>
        </p:nvSpPr>
        <p:spPr>
          <a:xfrm>
            <a:off x="2819400" y="381000"/>
            <a:ext cx="7086600" cy="762000"/>
          </a:xfrm>
        </p:spPr>
        <p:txBody>
          <a:bodyPr/>
          <a:lstStyle/>
          <a:p>
            <a:pPr eaLnBrk="1" hangingPunct="1"/>
            <a:r>
              <a:rPr lang="en-US" altLang="en-US" dirty="0"/>
              <a:t>Duty of Loyalty</a:t>
            </a:r>
          </a:p>
        </p:txBody>
      </p:sp>
    </p:spTree>
    <p:extLst>
      <p:ext uri="{BB962C8B-B14F-4D97-AF65-F5344CB8AC3E}">
        <p14:creationId xmlns:p14="http://schemas.microsoft.com/office/powerpoint/2010/main" val="1527582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normAutofit/>
          </a:bodyPr>
          <a:lstStyle/>
          <a:p>
            <a:pPr eaLnBrk="1" hangingPunct="1">
              <a:defRPr/>
            </a:pPr>
            <a:r>
              <a:rPr lang="en-US" dirty="0"/>
              <a:t>Duty of Loyalty</a:t>
            </a:r>
            <a:br>
              <a:rPr lang="en-US" dirty="0"/>
            </a:br>
            <a:r>
              <a:rPr lang="en-US" dirty="0"/>
              <a:t>Definition of Pecuniary Benefit</a:t>
            </a:r>
          </a:p>
        </p:txBody>
      </p:sp>
      <p:sp>
        <p:nvSpPr>
          <p:cNvPr id="26627" name="Rectangle 3"/>
          <p:cNvSpPr>
            <a:spLocks noGrp="1" noChangeArrowheads="1"/>
          </p:cNvSpPr>
          <p:nvPr>
            <p:ph idx="1"/>
          </p:nvPr>
        </p:nvSpPr>
        <p:spPr>
          <a:xfrm>
            <a:off x="2700338" y="1600201"/>
            <a:ext cx="7643812" cy="4926013"/>
          </a:xfrm>
        </p:spPr>
        <p:txBody>
          <a:bodyPr/>
          <a:lstStyle/>
          <a:p>
            <a:pPr eaLnBrk="1" hangingPunct="1"/>
            <a:r>
              <a:rPr lang="en-US" altLang="en-US" sz="3200" dirty="0"/>
              <a:t>Transaction with charitable organization in which a director has a direct or indirect financial interest</a:t>
            </a:r>
          </a:p>
          <a:p>
            <a:pPr eaLnBrk="1" hangingPunct="1"/>
            <a:r>
              <a:rPr lang="en-US" altLang="en-US" sz="3200" dirty="0"/>
              <a:t>Indirect financial interest means a transaction with a director’s family member, employer or business</a:t>
            </a:r>
          </a:p>
        </p:txBody>
      </p:sp>
      <p:sp>
        <p:nvSpPr>
          <p:cNvPr id="26628"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4F02DF42-9000-4B50-9915-93A87ED37263}" type="datetime1">
              <a:rPr lang="en-US" altLang="en-US" sz="1200">
                <a:solidFill>
                  <a:srgbClr val="000000"/>
                </a:solidFill>
              </a:rPr>
              <a:pPr>
                <a:spcBef>
                  <a:spcPct val="0"/>
                </a:spcBef>
                <a:buClrTx/>
                <a:buSzTx/>
                <a:buFontTx/>
                <a:buNone/>
              </a:pPr>
              <a:t>5/18/2021</a:t>
            </a:fld>
            <a:endParaRPr lang="en-US" altLang="en-US" sz="1200">
              <a:solidFill>
                <a:srgbClr val="000000"/>
              </a:solidFill>
            </a:endParaRPr>
          </a:p>
        </p:txBody>
      </p:sp>
      <p:sp>
        <p:nvSpPr>
          <p:cNvPr id="2662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r>
              <a:rPr lang="en-US" altLang="en-US" sz="1200">
                <a:solidFill>
                  <a:srgbClr val="000000"/>
                </a:solidFill>
              </a:rPr>
              <a:t>Office of the Attorney General</a:t>
            </a:r>
          </a:p>
        </p:txBody>
      </p:sp>
      <p:sp>
        <p:nvSpPr>
          <p:cNvPr id="2663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E4DD9FF1-A708-423A-B2C0-190D2E037D10}" type="slidenum">
              <a:rPr lang="en-US" altLang="en-US" sz="1200">
                <a:solidFill>
                  <a:srgbClr val="000000"/>
                </a:solidFill>
              </a:rPr>
              <a:pPr>
                <a:spcBef>
                  <a:spcPct val="0"/>
                </a:spcBef>
                <a:buClrTx/>
                <a:buSzTx/>
                <a:buFontTx/>
                <a:buNone/>
              </a:pPr>
              <a:t>12</a:t>
            </a:fld>
            <a:endParaRPr lang="en-US" altLang="en-US" sz="1200">
              <a:solidFill>
                <a:srgbClr val="000000"/>
              </a:solidFill>
            </a:endParaRPr>
          </a:p>
        </p:txBody>
      </p:sp>
    </p:spTree>
    <p:extLst>
      <p:ext uri="{BB962C8B-B14F-4D97-AF65-F5344CB8AC3E}">
        <p14:creationId xmlns:p14="http://schemas.microsoft.com/office/powerpoint/2010/main" val="1768186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895601" y="304800"/>
            <a:ext cx="7313613" cy="1143000"/>
          </a:xfrm>
        </p:spPr>
        <p:txBody>
          <a:bodyPr/>
          <a:lstStyle/>
          <a:p>
            <a:pPr eaLnBrk="1" hangingPunct="1"/>
            <a:r>
              <a:rPr lang="en-US" altLang="en-US" sz="3200"/>
              <a:t>Duty of Loyalty </a:t>
            </a:r>
            <a:br>
              <a:rPr lang="en-US" altLang="en-US" sz="3200"/>
            </a:br>
            <a:r>
              <a:rPr lang="en-US" altLang="en-US" sz="3200"/>
              <a:t>Pecuniary benefit exclusions</a:t>
            </a:r>
          </a:p>
        </p:txBody>
      </p:sp>
      <p:sp>
        <p:nvSpPr>
          <p:cNvPr id="30723" name="Rectangle 3"/>
          <p:cNvSpPr>
            <a:spLocks noGrp="1" noChangeArrowheads="1"/>
          </p:cNvSpPr>
          <p:nvPr>
            <p:ph idx="1"/>
          </p:nvPr>
        </p:nvSpPr>
        <p:spPr/>
        <p:txBody>
          <a:bodyPr/>
          <a:lstStyle/>
          <a:p>
            <a:pPr eaLnBrk="1" hangingPunct="1">
              <a:defRPr/>
            </a:pPr>
            <a:r>
              <a:rPr lang="en-US" altLang="en-US" dirty="0"/>
              <a:t>Executive director’s salary</a:t>
            </a:r>
          </a:p>
          <a:p>
            <a:pPr eaLnBrk="1" hangingPunct="1">
              <a:defRPr/>
            </a:pPr>
            <a:r>
              <a:rPr lang="en-US" altLang="en-US" dirty="0"/>
              <a:t>Benefits received that are available to general public under written eligibility criteria found in bylaws</a:t>
            </a:r>
          </a:p>
          <a:p>
            <a:pPr eaLnBrk="1" hangingPunct="1">
              <a:defRPr/>
            </a:pPr>
            <a:r>
              <a:rPr lang="en-US" altLang="en-US" dirty="0"/>
              <a:t>Continuing transactions with organization that preceded the election of the affected director </a:t>
            </a:r>
          </a:p>
          <a:p>
            <a:pPr marL="0" indent="0">
              <a:buNone/>
              <a:defRPr/>
            </a:pPr>
            <a:br>
              <a:rPr lang="en-US" altLang="en-US" dirty="0"/>
            </a:br>
            <a:r>
              <a:rPr lang="en-US" altLang="en-US" dirty="0"/>
              <a:t>         </a:t>
            </a:r>
          </a:p>
        </p:txBody>
      </p:sp>
      <p:sp>
        <p:nvSpPr>
          <p:cNvPr id="27652"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BA812C7A-3756-4857-9F4C-7FD3049FACA0}" type="datetime1">
              <a:rPr lang="en-US" altLang="en-US" sz="1200">
                <a:solidFill>
                  <a:srgbClr val="000000"/>
                </a:solidFill>
              </a:rPr>
              <a:pPr>
                <a:spcBef>
                  <a:spcPct val="0"/>
                </a:spcBef>
                <a:buClrTx/>
                <a:buSzTx/>
                <a:buFontTx/>
                <a:buNone/>
              </a:pPr>
              <a:t>5/18/2021</a:t>
            </a:fld>
            <a:endParaRPr lang="en-US" altLang="en-US" sz="1200">
              <a:solidFill>
                <a:srgbClr val="000000"/>
              </a:solidFill>
            </a:endParaRPr>
          </a:p>
        </p:txBody>
      </p:sp>
      <p:sp>
        <p:nvSpPr>
          <p:cNvPr id="2765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r>
              <a:rPr lang="en-US" altLang="en-US" sz="1200">
                <a:solidFill>
                  <a:srgbClr val="000000"/>
                </a:solidFill>
              </a:rPr>
              <a:t>Office of the Attorney General</a:t>
            </a:r>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2A1BC065-FFC5-40C0-8F9C-16B6816B2170}" type="slidenum">
              <a:rPr lang="en-US" altLang="en-US" sz="1200">
                <a:solidFill>
                  <a:srgbClr val="000000"/>
                </a:solidFill>
              </a:rPr>
              <a:pPr>
                <a:spcBef>
                  <a:spcPct val="0"/>
                </a:spcBef>
                <a:buClrTx/>
                <a:buSzTx/>
                <a:buFontTx/>
                <a:buNone/>
              </a:pPr>
              <a:t>13</a:t>
            </a:fld>
            <a:endParaRPr lang="en-US" altLang="en-US" sz="1200">
              <a:solidFill>
                <a:srgbClr val="000000"/>
              </a:solidFill>
            </a:endParaRPr>
          </a:p>
        </p:txBody>
      </p:sp>
    </p:spTree>
    <p:extLst>
      <p:ext uri="{BB962C8B-B14F-4D97-AF65-F5344CB8AC3E}">
        <p14:creationId xmlns:p14="http://schemas.microsoft.com/office/powerpoint/2010/main" val="2054951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sz="3200"/>
              <a:t>Duty of Loyalty</a:t>
            </a:r>
            <a:br>
              <a:rPr lang="en-US" altLang="en-US" sz="3200"/>
            </a:br>
            <a:r>
              <a:rPr lang="en-US" altLang="en-US" sz="3200"/>
              <a:t>Pecuniary Benefit Transactions Rules</a:t>
            </a:r>
          </a:p>
        </p:txBody>
      </p:sp>
      <p:sp>
        <p:nvSpPr>
          <p:cNvPr id="28675" name="Rectangle 3"/>
          <p:cNvSpPr>
            <a:spLocks noGrp="1" noChangeArrowheads="1"/>
          </p:cNvSpPr>
          <p:nvPr>
            <p:ph idx="1"/>
          </p:nvPr>
        </p:nvSpPr>
        <p:spPr/>
        <p:txBody>
          <a:bodyPr/>
          <a:lstStyle/>
          <a:p>
            <a:pPr eaLnBrk="1" hangingPunct="1">
              <a:lnSpc>
                <a:spcPct val="90000"/>
              </a:lnSpc>
            </a:pPr>
            <a:r>
              <a:rPr lang="en-US" altLang="en-US" dirty="0"/>
              <a:t>Transactions prohibited unless </a:t>
            </a:r>
            <a:r>
              <a:rPr lang="en-US" altLang="en-US" u="sng" dirty="0"/>
              <a:t>it is in the best interest of the organization, including:</a:t>
            </a:r>
          </a:p>
          <a:p>
            <a:pPr eaLnBrk="1" hangingPunct="1">
              <a:lnSpc>
                <a:spcPct val="90000"/>
              </a:lnSpc>
            </a:pPr>
            <a:r>
              <a:rPr lang="en-US" altLang="en-US" dirty="0"/>
              <a:t> transaction is for a reasonable of discounted value</a:t>
            </a:r>
          </a:p>
          <a:p>
            <a:pPr eaLnBrk="1" hangingPunct="1">
              <a:lnSpc>
                <a:spcPct val="90000"/>
              </a:lnSpc>
            </a:pPr>
            <a:r>
              <a:rPr lang="en-US" altLang="en-US" dirty="0"/>
              <a:t>Is fair to the organization</a:t>
            </a:r>
          </a:p>
          <a:p>
            <a:pPr eaLnBrk="1" hangingPunct="1">
              <a:lnSpc>
                <a:spcPct val="90000"/>
              </a:lnSpc>
            </a:pPr>
            <a:r>
              <a:rPr lang="en-US" altLang="en-US" dirty="0"/>
              <a:t>Receives 2/3rds majority vote of disinterested directors which vote meets any quorum requirement</a:t>
            </a:r>
            <a:br>
              <a:rPr lang="en-US" altLang="en-US" dirty="0"/>
            </a:br>
            <a:r>
              <a:rPr lang="en-US" altLang="en-US" dirty="0"/>
              <a:t>      </a:t>
            </a:r>
            <a:endParaRPr lang="en-US" altLang="en-US" sz="2400" dirty="0"/>
          </a:p>
        </p:txBody>
      </p:sp>
      <p:sp>
        <p:nvSpPr>
          <p:cNvPr id="28676"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EBF0CF34-3782-4D9C-9CF1-13467FE76CFD}" type="datetime1">
              <a:rPr lang="en-US" altLang="en-US" sz="1200">
                <a:solidFill>
                  <a:srgbClr val="000000"/>
                </a:solidFill>
              </a:rPr>
              <a:pPr>
                <a:spcBef>
                  <a:spcPct val="0"/>
                </a:spcBef>
                <a:buClrTx/>
                <a:buSzTx/>
                <a:buFontTx/>
                <a:buNone/>
              </a:pPr>
              <a:t>5/18/2021</a:t>
            </a:fld>
            <a:endParaRPr lang="en-US" altLang="en-US" sz="1200">
              <a:solidFill>
                <a:srgbClr val="000000"/>
              </a:solidFill>
            </a:endParaRPr>
          </a:p>
        </p:txBody>
      </p:sp>
      <p:sp>
        <p:nvSpPr>
          <p:cNvPr id="28677"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r>
              <a:rPr lang="en-US" altLang="en-US" sz="1200">
                <a:solidFill>
                  <a:srgbClr val="000000"/>
                </a:solidFill>
              </a:rPr>
              <a:t>Office of the Attorney General</a:t>
            </a:r>
          </a:p>
        </p:txBody>
      </p:sp>
      <p:sp>
        <p:nvSpPr>
          <p:cNvPr id="2867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92F4CBA6-9ADE-4ECD-92B9-4378693B6C29}" type="slidenum">
              <a:rPr lang="en-US" altLang="en-US" sz="1200">
                <a:solidFill>
                  <a:srgbClr val="000000"/>
                </a:solidFill>
              </a:rPr>
              <a:pPr>
                <a:spcBef>
                  <a:spcPct val="0"/>
                </a:spcBef>
                <a:buClrTx/>
                <a:buSzTx/>
                <a:buFontTx/>
                <a:buNone/>
              </a:pPr>
              <a:t>14</a:t>
            </a:fld>
            <a:endParaRPr lang="en-US" altLang="en-US" sz="1200">
              <a:solidFill>
                <a:srgbClr val="000000"/>
              </a:solidFill>
            </a:endParaRPr>
          </a:p>
        </p:txBody>
      </p:sp>
    </p:spTree>
    <p:extLst>
      <p:ext uri="{BB962C8B-B14F-4D97-AF65-F5344CB8AC3E}">
        <p14:creationId xmlns:p14="http://schemas.microsoft.com/office/powerpoint/2010/main" val="3073157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normAutofit/>
          </a:bodyPr>
          <a:lstStyle/>
          <a:p>
            <a:pPr eaLnBrk="1" hangingPunct="1">
              <a:defRPr/>
            </a:pPr>
            <a:r>
              <a:rPr lang="en-US" dirty="0"/>
              <a:t>Duty of Loyalty</a:t>
            </a:r>
            <a:br>
              <a:rPr lang="en-US" dirty="0"/>
            </a:br>
            <a:r>
              <a:rPr lang="en-US" dirty="0"/>
              <a:t>Pecuniary Benefit Reports under $500</a:t>
            </a:r>
          </a:p>
        </p:txBody>
      </p:sp>
      <p:sp>
        <p:nvSpPr>
          <p:cNvPr id="29699" name="Rectangle 3"/>
          <p:cNvSpPr>
            <a:spLocks noGrp="1" noChangeArrowheads="1"/>
          </p:cNvSpPr>
          <p:nvPr>
            <p:ph idx="1"/>
          </p:nvPr>
        </p:nvSpPr>
        <p:spPr>
          <a:xfrm>
            <a:off x="2700338" y="1905001"/>
            <a:ext cx="7643812" cy="4621213"/>
          </a:xfrm>
        </p:spPr>
        <p:txBody>
          <a:bodyPr/>
          <a:lstStyle/>
          <a:p>
            <a:pPr eaLnBrk="1" hangingPunct="1">
              <a:buFontTx/>
              <a:buNone/>
            </a:pPr>
            <a:r>
              <a:rPr lang="en-US" altLang="en-US" sz="3000"/>
              <a:t>If the value of a transaction goods or services is: </a:t>
            </a:r>
            <a:r>
              <a:rPr lang="en-US" altLang="en-US" sz="3000" u="sng"/>
              <a:t>$500 or less</a:t>
            </a:r>
          </a:p>
          <a:p>
            <a:pPr eaLnBrk="1" hangingPunct="1">
              <a:buFontTx/>
              <a:buNone/>
            </a:pPr>
            <a:r>
              <a:rPr lang="en-US" altLang="en-US" sz="3000"/>
              <a:t>	No action is required by the charity.  This is not a pecuniary benefit transaction under RSA 7:19-a.</a:t>
            </a:r>
          </a:p>
          <a:p>
            <a:pPr eaLnBrk="1" hangingPunct="1"/>
            <a:endParaRPr lang="en-US" altLang="en-US"/>
          </a:p>
        </p:txBody>
      </p:sp>
      <p:sp>
        <p:nvSpPr>
          <p:cNvPr id="29700"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CB07D3B1-435E-42AD-BC03-156DA705477E}" type="datetime1">
              <a:rPr lang="en-US" altLang="en-US" sz="1200">
                <a:solidFill>
                  <a:srgbClr val="000000"/>
                </a:solidFill>
              </a:rPr>
              <a:pPr>
                <a:spcBef>
                  <a:spcPct val="0"/>
                </a:spcBef>
                <a:buClrTx/>
                <a:buSzTx/>
                <a:buFontTx/>
                <a:buNone/>
              </a:pPr>
              <a:t>5/18/2021</a:t>
            </a:fld>
            <a:endParaRPr lang="en-US" altLang="en-US" sz="1200">
              <a:solidFill>
                <a:srgbClr val="000000"/>
              </a:solidFill>
            </a:endParaRPr>
          </a:p>
        </p:txBody>
      </p:sp>
      <p:sp>
        <p:nvSpPr>
          <p:cNvPr id="2970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r>
              <a:rPr lang="en-US" altLang="en-US" sz="1200">
                <a:solidFill>
                  <a:srgbClr val="000000"/>
                </a:solidFill>
              </a:rPr>
              <a:t>Office of the Attorney General</a:t>
            </a:r>
          </a:p>
        </p:txBody>
      </p:sp>
      <p:sp>
        <p:nvSpPr>
          <p:cNvPr id="2970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DD45E815-74A0-4F8A-B1AF-B559EDA7BDC2}" type="slidenum">
              <a:rPr lang="en-US" altLang="en-US" sz="1200">
                <a:solidFill>
                  <a:srgbClr val="000000"/>
                </a:solidFill>
              </a:rPr>
              <a:pPr>
                <a:spcBef>
                  <a:spcPct val="0"/>
                </a:spcBef>
                <a:buClrTx/>
                <a:buSzTx/>
                <a:buFontTx/>
                <a:buNone/>
              </a:pPr>
              <a:t>15</a:t>
            </a:fld>
            <a:endParaRPr lang="en-US" altLang="en-US" sz="1200">
              <a:solidFill>
                <a:srgbClr val="000000"/>
              </a:solidFill>
            </a:endParaRPr>
          </a:p>
        </p:txBody>
      </p:sp>
    </p:spTree>
    <p:extLst>
      <p:ext uri="{BB962C8B-B14F-4D97-AF65-F5344CB8AC3E}">
        <p14:creationId xmlns:p14="http://schemas.microsoft.com/office/powerpoint/2010/main" val="16932662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sz="2800" b="1"/>
              <a:t>Duty of Loyalty </a:t>
            </a:r>
            <a:br>
              <a:rPr lang="en-US" altLang="en-US" sz="2800" b="1"/>
            </a:br>
            <a:r>
              <a:rPr lang="en-US" altLang="en-US" sz="2800" b="1"/>
              <a:t>Pecuniary Benefit Reports $500 to $5,000</a:t>
            </a:r>
          </a:p>
        </p:txBody>
      </p:sp>
      <p:sp>
        <p:nvSpPr>
          <p:cNvPr id="30723" name="Rectangle 3"/>
          <p:cNvSpPr>
            <a:spLocks noGrp="1" noChangeArrowheads="1"/>
          </p:cNvSpPr>
          <p:nvPr>
            <p:ph idx="1"/>
          </p:nvPr>
        </p:nvSpPr>
        <p:spPr>
          <a:xfrm>
            <a:off x="2700338" y="1600201"/>
            <a:ext cx="7643812" cy="4926013"/>
          </a:xfrm>
        </p:spPr>
        <p:txBody>
          <a:bodyPr/>
          <a:lstStyle/>
          <a:p>
            <a:pPr eaLnBrk="1" hangingPunct="1">
              <a:lnSpc>
                <a:spcPct val="80000"/>
              </a:lnSpc>
            </a:pPr>
            <a:r>
              <a:rPr lang="en-US" altLang="en-US"/>
              <a:t>Full and fair disclosure to the board.</a:t>
            </a:r>
          </a:p>
          <a:p>
            <a:pPr eaLnBrk="1" hangingPunct="1">
              <a:lnSpc>
                <a:spcPct val="80000"/>
              </a:lnSpc>
            </a:pPr>
            <a:r>
              <a:rPr lang="en-US" altLang="en-US"/>
              <a:t>Directors with conflicts that year may not participate in discussion or vote </a:t>
            </a:r>
          </a:p>
          <a:p>
            <a:pPr eaLnBrk="1" hangingPunct="1">
              <a:lnSpc>
                <a:spcPct val="80000"/>
              </a:lnSpc>
            </a:pPr>
            <a:r>
              <a:rPr lang="en-US" altLang="en-US"/>
              <a:t>A record of the action must be recorded in the meeting minutes</a:t>
            </a:r>
          </a:p>
          <a:p>
            <a:pPr eaLnBrk="1" hangingPunct="1">
              <a:lnSpc>
                <a:spcPct val="80000"/>
              </a:lnSpc>
            </a:pPr>
            <a:r>
              <a:rPr lang="en-US" altLang="en-US"/>
              <a:t>A list of all pecuniary benefit transactions must be included in appendix to annual report</a:t>
            </a:r>
          </a:p>
        </p:txBody>
      </p:sp>
      <p:sp>
        <p:nvSpPr>
          <p:cNvPr id="30724"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A06F9019-C8A8-4FA0-8ABF-4A5F989FDED1}" type="datetime1">
              <a:rPr lang="en-US" altLang="en-US" sz="1200">
                <a:solidFill>
                  <a:srgbClr val="000000"/>
                </a:solidFill>
              </a:rPr>
              <a:pPr>
                <a:spcBef>
                  <a:spcPct val="0"/>
                </a:spcBef>
                <a:buClrTx/>
                <a:buSzTx/>
                <a:buFontTx/>
                <a:buNone/>
              </a:pPr>
              <a:t>5/18/2021</a:t>
            </a:fld>
            <a:endParaRPr lang="en-US" altLang="en-US" sz="1200">
              <a:solidFill>
                <a:srgbClr val="000000"/>
              </a:solidFill>
            </a:endParaRPr>
          </a:p>
        </p:txBody>
      </p:sp>
      <p:sp>
        <p:nvSpPr>
          <p:cNvPr id="3072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r>
              <a:rPr lang="en-US" altLang="en-US" sz="1200">
                <a:solidFill>
                  <a:srgbClr val="000000"/>
                </a:solidFill>
              </a:rPr>
              <a:t>Office of the Attorney General</a:t>
            </a:r>
          </a:p>
        </p:txBody>
      </p:sp>
      <p:sp>
        <p:nvSpPr>
          <p:cNvPr id="3072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6FAB1886-0E96-43DF-8106-004E92584827}" type="slidenum">
              <a:rPr lang="en-US" altLang="en-US" sz="1200">
                <a:solidFill>
                  <a:srgbClr val="000000"/>
                </a:solidFill>
              </a:rPr>
              <a:pPr>
                <a:spcBef>
                  <a:spcPct val="0"/>
                </a:spcBef>
                <a:buClrTx/>
                <a:buSzTx/>
                <a:buFontTx/>
                <a:buNone/>
              </a:pPr>
              <a:t>16</a:t>
            </a:fld>
            <a:endParaRPr lang="en-US" altLang="en-US" sz="1200">
              <a:solidFill>
                <a:srgbClr val="000000"/>
              </a:solidFill>
            </a:endParaRPr>
          </a:p>
        </p:txBody>
      </p:sp>
    </p:spTree>
    <p:extLst>
      <p:ext uri="{BB962C8B-B14F-4D97-AF65-F5344CB8AC3E}">
        <p14:creationId xmlns:p14="http://schemas.microsoft.com/office/powerpoint/2010/main" val="3115897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sz="2800" b="1"/>
              <a:t>Duty of Loyalty</a:t>
            </a:r>
            <a:br>
              <a:rPr lang="en-US" altLang="en-US" sz="2800" b="1"/>
            </a:br>
            <a:r>
              <a:rPr lang="en-US" altLang="en-US" sz="2800" b="1"/>
              <a:t>Pecuniary Benefit Reports Over $5,000</a:t>
            </a:r>
          </a:p>
        </p:txBody>
      </p:sp>
      <p:sp>
        <p:nvSpPr>
          <p:cNvPr id="43011" name="Rectangle 3"/>
          <p:cNvSpPr>
            <a:spLocks noGrp="1" noChangeArrowheads="1"/>
          </p:cNvSpPr>
          <p:nvPr>
            <p:ph idx="1"/>
          </p:nvPr>
        </p:nvSpPr>
        <p:spPr/>
        <p:txBody>
          <a:bodyPr/>
          <a:lstStyle/>
          <a:p>
            <a:pPr marL="0" indent="0">
              <a:buNone/>
              <a:defRPr/>
            </a:pPr>
            <a:endParaRPr lang="en-US" altLang="en-US" sz="3200" b="1" dirty="0"/>
          </a:p>
          <a:p>
            <a:pPr eaLnBrk="1" hangingPunct="1">
              <a:lnSpc>
                <a:spcPct val="90000"/>
              </a:lnSpc>
              <a:defRPr/>
            </a:pPr>
            <a:r>
              <a:rPr lang="en-US" altLang="en-US" sz="3200" dirty="0"/>
              <a:t>All of the preceding requirements must be met plus</a:t>
            </a:r>
          </a:p>
          <a:p>
            <a:pPr eaLnBrk="1" hangingPunct="1">
              <a:lnSpc>
                <a:spcPct val="90000"/>
              </a:lnSpc>
              <a:defRPr/>
            </a:pPr>
            <a:r>
              <a:rPr lang="en-US" altLang="en-US" sz="3200" dirty="0"/>
              <a:t>Prior written notice to director of charitable trusts </a:t>
            </a:r>
          </a:p>
          <a:p>
            <a:pPr eaLnBrk="1" hangingPunct="1">
              <a:lnSpc>
                <a:spcPct val="90000"/>
              </a:lnSpc>
              <a:defRPr/>
            </a:pPr>
            <a:r>
              <a:rPr lang="en-US" altLang="en-US" sz="3200" dirty="0"/>
              <a:t>Publication notice of the transaction in a newspaper</a:t>
            </a:r>
          </a:p>
          <a:p>
            <a:pPr eaLnBrk="1" hangingPunct="1">
              <a:lnSpc>
                <a:spcPct val="90000"/>
              </a:lnSpc>
              <a:defRPr/>
            </a:pPr>
            <a:endParaRPr lang="en-US" altLang="en-US" sz="2400" dirty="0"/>
          </a:p>
        </p:txBody>
      </p:sp>
      <p:sp>
        <p:nvSpPr>
          <p:cNvPr id="31748"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7D65E4B3-C142-4B67-967D-B6430FB233C5}" type="datetime1">
              <a:rPr lang="en-US" altLang="en-US" sz="1200">
                <a:solidFill>
                  <a:srgbClr val="000000"/>
                </a:solidFill>
              </a:rPr>
              <a:pPr>
                <a:spcBef>
                  <a:spcPct val="0"/>
                </a:spcBef>
                <a:buClrTx/>
                <a:buSzTx/>
                <a:buFontTx/>
                <a:buNone/>
              </a:pPr>
              <a:t>5/18/2021</a:t>
            </a:fld>
            <a:endParaRPr lang="en-US" altLang="en-US" sz="1200">
              <a:solidFill>
                <a:srgbClr val="000000"/>
              </a:solidFill>
            </a:endParaRPr>
          </a:p>
        </p:txBody>
      </p:sp>
      <p:sp>
        <p:nvSpPr>
          <p:cNvPr id="3174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r>
              <a:rPr lang="en-US" altLang="en-US" sz="1200">
                <a:solidFill>
                  <a:srgbClr val="000000"/>
                </a:solidFill>
              </a:rPr>
              <a:t>Office of the Attorney General</a:t>
            </a:r>
          </a:p>
        </p:txBody>
      </p:sp>
      <p:sp>
        <p:nvSpPr>
          <p:cNvPr id="3175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C1900E39-374B-4B05-A2D6-1A6CE1E1A2BD}" type="slidenum">
              <a:rPr lang="en-US" altLang="en-US" sz="1200">
                <a:solidFill>
                  <a:srgbClr val="000000"/>
                </a:solidFill>
              </a:rPr>
              <a:pPr>
                <a:spcBef>
                  <a:spcPct val="0"/>
                </a:spcBef>
                <a:buClrTx/>
                <a:buSzTx/>
                <a:buFontTx/>
                <a:buNone/>
              </a:pPr>
              <a:t>17</a:t>
            </a:fld>
            <a:endParaRPr lang="en-US" altLang="en-US" sz="1200">
              <a:solidFill>
                <a:srgbClr val="000000"/>
              </a:solidFill>
            </a:endParaRPr>
          </a:p>
        </p:txBody>
      </p:sp>
    </p:spTree>
    <p:extLst>
      <p:ext uri="{BB962C8B-B14F-4D97-AF65-F5344CB8AC3E}">
        <p14:creationId xmlns:p14="http://schemas.microsoft.com/office/powerpoint/2010/main" val="4175110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Duty of Loyalty</a:t>
            </a:r>
            <a:br>
              <a:rPr lang="en-US" dirty="0"/>
            </a:br>
            <a:r>
              <a:rPr lang="en-US" dirty="0"/>
              <a:t>Pecuniary Benefits and NCHC</a:t>
            </a:r>
          </a:p>
        </p:txBody>
      </p:sp>
      <p:sp>
        <p:nvSpPr>
          <p:cNvPr id="3" name="Content Placeholder 2"/>
          <p:cNvSpPr>
            <a:spLocks noGrp="1"/>
          </p:cNvSpPr>
          <p:nvPr>
            <p:ph idx="1"/>
          </p:nvPr>
        </p:nvSpPr>
        <p:spPr/>
        <p:txBody>
          <a:bodyPr/>
          <a:lstStyle/>
          <a:p>
            <a:r>
              <a:rPr lang="en-US" dirty="0"/>
              <a:t>NCHC’s board of directors is comprised of representatives of its grantees</a:t>
            </a:r>
          </a:p>
          <a:p>
            <a:r>
              <a:rPr lang="en-US" dirty="0"/>
              <a:t>NCHC states that pursuant to 42 CFR 425.106(c)(3), 75% of the board of an ACO must be composed of service providers making it impossible to meet the requirements of RSA 7:19-a. </a:t>
            </a:r>
          </a:p>
          <a:p>
            <a:r>
              <a:rPr lang="en-US" dirty="0"/>
              <a:t>Options: create a private foundation supporting organization, expand board composition, change statute</a:t>
            </a:r>
          </a:p>
        </p:txBody>
      </p:sp>
    </p:spTree>
    <p:extLst>
      <p:ext uri="{BB962C8B-B14F-4D97-AF65-F5344CB8AC3E}">
        <p14:creationId xmlns:p14="http://schemas.microsoft.com/office/powerpoint/2010/main" val="2793344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sz="3200"/>
              <a:t>Duty of Loyalty</a:t>
            </a:r>
            <a:br>
              <a:rPr lang="en-US" altLang="en-US" sz="3200"/>
            </a:br>
            <a:r>
              <a:rPr lang="en-US" altLang="en-US" sz="3200"/>
              <a:t>Real Estate Transactions</a:t>
            </a:r>
          </a:p>
        </p:txBody>
      </p:sp>
      <p:sp>
        <p:nvSpPr>
          <p:cNvPr id="35843" name="Rectangle 3"/>
          <p:cNvSpPr>
            <a:spLocks noGrp="1" noChangeArrowheads="1"/>
          </p:cNvSpPr>
          <p:nvPr>
            <p:ph idx="1"/>
          </p:nvPr>
        </p:nvSpPr>
        <p:spPr/>
        <p:txBody>
          <a:bodyPr/>
          <a:lstStyle/>
          <a:p>
            <a:pPr eaLnBrk="1" hangingPunct="1">
              <a:lnSpc>
                <a:spcPct val="90000"/>
              </a:lnSpc>
              <a:defRPr/>
            </a:pPr>
            <a:r>
              <a:rPr lang="en-US" altLang="en-US" dirty="0"/>
              <a:t>Prior probate court approval required for pecuniary benefit real estate transactions involving a sale or lease for more than 5 years to or from a charitable organization.</a:t>
            </a:r>
          </a:p>
          <a:p>
            <a:pPr eaLnBrk="1" hangingPunct="1">
              <a:lnSpc>
                <a:spcPct val="90000"/>
              </a:lnSpc>
              <a:defRPr/>
            </a:pPr>
            <a:r>
              <a:rPr lang="en-US" altLang="en-US" dirty="0"/>
              <a:t>Court must find that it is fair to the organization</a:t>
            </a:r>
          </a:p>
          <a:p>
            <a:pPr eaLnBrk="1" hangingPunct="1">
              <a:lnSpc>
                <a:spcPct val="90000"/>
              </a:lnSpc>
              <a:defRPr/>
            </a:pPr>
            <a:r>
              <a:rPr lang="en-US" altLang="en-US" dirty="0"/>
              <a:t>Gifts of an interest in real estate to the organization are not subject to this provision</a:t>
            </a:r>
          </a:p>
          <a:p>
            <a:pPr marL="0" indent="0">
              <a:buNone/>
              <a:defRPr/>
            </a:pPr>
            <a:br>
              <a:rPr lang="en-US" altLang="en-US" sz="2500" dirty="0"/>
            </a:br>
            <a:endParaRPr lang="en-US" altLang="en-US" sz="2500" dirty="0"/>
          </a:p>
        </p:txBody>
      </p:sp>
      <p:sp>
        <p:nvSpPr>
          <p:cNvPr id="32772"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5DFF37AD-0969-4EE7-91C5-C764868ED433}" type="datetime1">
              <a:rPr lang="en-US" altLang="en-US" sz="1200">
                <a:solidFill>
                  <a:srgbClr val="000000"/>
                </a:solidFill>
              </a:rPr>
              <a:pPr>
                <a:spcBef>
                  <a:spcPct val="0"/>
                </a:spcBef>
                <a:buClrTx/>
                <a:buSzTx/>
                <a:buFontTx/>
                <a:buNone/>
              </a:pPr>
              <a:t>5/18/2021</a:t>
            </a:fld>
            <a:endParaRPr lang="en-US" altLang="en-US" sz="1200">
              <a:solidFill>
                <a:srgbClr val="000000"/>
              </a:solidFill>
            </a:endParaRPr>
          </a:p>
        </p:txBody>
      </p:sp>
      <p:sp>
        <p:nvSpPr>
          <p:cNvPr id="3277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r>
              <a:rPr lang="en-US" altLang="en-US" sz="1200">
                <a:solidFill>
                  <a:srgbClr val="000000"/>
                </a:solidFill>
              </a:rPr>
              <a:t>Office of the Attorney General</a:t>
            </a:r>
          </a:p>
        </p:txBody>
      </p:sp>
      <p:sp>
        <p:nvSpPr>
          <p:cNvPr id="3277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99DB0946-ECA4-46A3-A6FA-122E27E11940}" type="slidenum">
              <a:rPr lang="en-US" altLang="en-US" sz="1200">
                <a:solidFill>
                  <a:srgbClr val="000000"/>
                </a:solidFill>
              </a:rPr>
              <a:pPr>
                <a:spcBef>
                  <a:spcPct val="0"/>
                </a:spcBef>
                <a:buClrTx/>
                <a:buSzTx/>
                <a:buFontTx/>
                <a:buNone/>
              </a:pPr>
              <a:t>19</a:t>
            </a:fld>
            <a:endParaRPr lang="en-US" altLang="en-US" sz="1200">
              <a:solidFill>
                <a:srgbClr val="000000"/>
              </a:solidFill>
            </a:endParaRPr>
          </a:p>
        </p:txBody>
      </p:sp>
    </p:spTree>
    <p:extLst>
      <p:ext uri="{BB962C8B-B14F-4D97-AF65-F5344CB8AC3E}">
        <p14:creationId xmlns:p14="http://schemas.microsoft.com/office/powerpoint/2010/main" val="944904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895601" y="228600"/>
            <a:ext cx="7313613" cy="1143000"/>
          </a:xfrm>
        </p:spPr>
        <p:txBody>
          <a:bodyPr>
            <a:normAutofit fontScale="90000"/>
          </a:bodyPr>
          <a:lstStyle/>
          <a:p>
            <a:pPr algn="ctr" eaLnBrk="1" hangingPunct="1"/>
            <a:r>
              <a:rPr lang="en-US" altLang="en-US" dirty="0"/>
              <a:t>North Country</a:t>
            </a:r>
            <a:br>
              <a:rPr lang="en-US" altLang="en-US" dirty="0"/>
            </a:br>
            <a:r>
              <a:rPr lang="en-US" altLang="en-US" dirty="0"/>
              <a:t>Health Consortium</a:t>
            </a:r>
          </a:p>
        </p:txBody>
      </p:sp>
      <p:sp>
        <p:nvSpPr>
          <p:cNvPr id="14339" name="Rectangle 3"/>
          <p:cNvSpPr>
            <a:spLocks noGrp="1" noChangeArrowheads="1"/>
          </p:cNvSpPr>
          <p:nvPr>
            <p:ph idx="1"/>
          </p:nvPr>
        </p:nvSpPr>
        <p:spPr>
          <a:xfrm>
            <a:off x="2286000" y="1752600"/>
            <a:ext cx="8153400" cy="4495800"/>
          </a:xfrm>
        </p:spPr>
        <p:txBody>
          <a:bodyPr/>
          <a:lstStyle/>
          <a:p>
            <a:r>
              <a:rPr lang="en-US" sz="2400" dirty="0"/>
              <a:t>North Country Health Consortium leads innovative collaboration to improve the health status of the region.</a:t>
            </a:r>
            <a:endParaRPr lang="en-US" altLang="en-US" sz="2400" b="1" dirty="0"/>
          </a:p>
        </p:txBody>
      </p:sp>
      <p:sp>
        <p:nvSpPr>
          <p:cNvPr id="14340"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BD61A77B-AF73-4248-94F1-3428237FB4AC}" type="datetime1">
              <a:rPr lang="en-US" altLang="en-US" sz="1200">
                <a:solidFill>
                  <a:srgbClr val="000000"/>
                </a:solidFill>
              </a:rPr>
              <a:pPr>
                <a:spcBef>
                  <a:spcPct val="0"/>
                </a:spcBef>
                <a:buClrTx/>
                <a:buSzTx/>
                <a:buFontTx/>
                <a:buNone/>
              </a:pPr>
              <a:t>5/18/2021</a:t>
            </a:fld>
            <a:endParaRPr lang="en-US" altLang="en-US" sz="1200">
              <a:solidFill>
                <a:srgbClr val="000000"/>
              </a:solidFill>
            </a:endParaRPr>
          </a:p>
        </p:txBody>
      </p:sp>
      <p:sp>
        <p:nvSpPr>
          <p:cNvPr id="1434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r>
              <a:rPr lang="en-US" altLang="en-US" sz="1200">
                <a:solidFill>
                  <a:srgbClr val="000000"/>
                </a:solidFill>
              </a:rPr>
              <a:t>Office of the Attorney General</a:t>
            </a:r>
          </a:p>
        </p:txBody>
      </p:sp>
      <p:sp>
        <p:nvSpPr>
          <p:cNvPr id="1434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0C612A90-23C6-4052-A92F-E57F353399AB}" type="slidenum">
              <a:rPr lang="en-US" altLang="en-US" sz="1200">
                <a:solidFill>
                  <a:srgbClr val="000000"/>
                </a:solidFill>
              </a:rPr>
              <a:pPr>
                <a:spcBef>
                  <a:spcPct val="0"/>
                </a:spcBef>
                <a:buClrTx/>
                <a:buSzTx/>
                <a:buFontTx/>
                <a:buNone/>
              </a:pPr>
              <a:t>2</a:t>
            </a:fld>
            <a:endParaRPr lang="en-US" altLang="en-US" sz="1200">
              <a:solidFill>
                <a:srgbClr val="000000"/>
              </a:solidFill>
            </a:endParaRPr>
          </a:p>
        </p:txBody>
      </p:sp>
    </p:spTree>
    <p:extLst>
      <p:ext uri="{BB962C8B-B14F-4D97-AF65-F5344CB8AC3E}">
        <p14:creationId xmlns:p14="http://schemas.microsoft.com/office/powerpoint/2010/main" val="12491734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a:t>Duty of Loyalty</a:t>
            </a:r>
            <a:br>
              <a:rPr lang="en-US" altLang="en-US"/>
            </a:br>
            <a:r>
              <a:rPr lang="en-US" altLang="en-US"/>
              <a:t>No Loans to Directors. Period.</a:t>
            </a:r>
          </a:p>
        </p:txBody>
      </p:sp>
      <p:sp>
        <p:nvSpPr>
          <p:cNvPr id="33795" name="Rectangle 3"/>
          <p:cNvSpPr>
            <a:spLocks noGrp="1" noChangeArrowheads="1"/>
          </p:cNvSpPr>
          <p:nvPr>
            <p:ph idx="1"/>
          </p:nvPr>
        </p:nvSpPr>
        <p:spPr/>
        <p:txBody>
          <a:bodyPr/>
          <a:lstStyle/>
          <a:p>
            <a:pPr eaLnBrk="1" hangingPunct="1"/>
            <a:r>
              <a:rPr lang="en-US" altLang="en-US"/>
              <a:t>Loans to directors are forbidden</a:t>
            </a:r>
          </a:p>
          <a:p>
            <a:pPr eaLnBrk="1" hangingPunct="1"/>
            <a:r>
              <a:rPr lang="en-US" altLang="en-US"/>
              <a:t>Any director who assents in such a loan is personally liable for repayment.</a:t>
            </a:r>
            <a:br>
              <a:rPr lang="en-US" altLang="en-US" sz="2500" b="1"/>
            </a:br>
            <a:endParaRPr lang="en-US" altLang="en-US" sz="2500" b="1"/>
          </a:p>
        </p:txBody>
      </p:sp>
      <p:sp>
        <p:nvSpPr>
          <p:cNvPr id="33796"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BDC76757-8D89-42D8-9A9E-B0561B97D15A}" type="datetime1">
              <a:rPr lang="en-US" altLang="en-US" sz="1200">
                <a:solidFill>
                  <a:srgbClr val="000000"/>
                </a:solidFill>
              </a:rPr>
              <a:pPr>
                <a:spcBef>
                  <a:spcPct val="0"/>
                </a:spcBef>
                <a:buClrTx/>
                <a:buSzTx/>
                <a:buFontTx/>
                <a:buNone/>
              </a:pPr>
              <a:t>5/18/2021</a:t>
            </a:fld>
            <a:endParaRPr lang="en-US" altLang="en-US" sz="1200">
              <a:solidFill>
                <a:srgbClr val="000000"/>
              </a:solidFill>
            </a:endParaRPr>
          </a:p>
        </p:txBody>
      </p:sp>
      <p:sp>
        <p:nvSpPr>
          <p:cNvPr id="33797"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r>
              <a:rPr lang="en-US" altLang="en-US" sz="1200">
                <a:solidFill>
                  <a:srgbClr val="000000"/>
                </a:solidFill>
              </a:rPr>
              <a:t>Office of the Attorney General</a:t>
            </a:r>
          </a:p>
        </p:txBody>
      </p:sp>
      <p:sp>
        <p:nvSpPr>
          <p:cNvPr id="3379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5B6EDF70-80CD-4EEA-9A22-3A2566940E81}" type="slidenum">
              <a:rPr lang="en-US" altLang="en-US" sz="1200">
                <a:solidFill>
                  <a:srgbClr val="000000"/>
                </a:solidFill>
              </a:rPr>
              <a:pPr>
                <a:spcBef>
                  <a:spcPct val="0"/>
                </a:spcBef>
                <a:buClrTx/>
                <a:buSzTx/>
                <a:buFontTx/>
                <a:buNone/>
              </a:pPr>
              <a:t>20</a:t>
            </a:fld>
            <a:endParaRPr lang="en-US" altLang="en-US" sz="1200">
              <a:solidFill>
                <a:srgbClr val="000000"/>
              </a:solidFill>
            </a:endParaRPr>
          </a:p>
        </p:txBody>
      </p:sp>
    </p:spTree>
    <p:extLst>
      <p:ext uri="{BB962C8B-B14F-4D97-AF65-F5344CB8AC3E}">
        <p14:creationId xmlns:p14="http://schemas.microsoft.com/office/powerpoint/2010/main" val="1534987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sz="3200" b="1"/>
              <a:t>Duty of Loyalty</a:t>
            </a:r>
            <a:br>
              <a:rPr lang="en-US" altLang="en-US" sz="3200" b="1"/>
            </a:br>
            <a:r>
              <a:rPr lang="en-US" altLang="en-US" sz="3200" b="1"/>
              <a:t>Conflict of Interest Policy</a:t>
            </a:r>
          </a:p>
        </p:txBody>
      </p:sp>
      <p:sp>
        <p:nvSpPr>
          <p:cNvPr id="34819" name="Rectangle 3"/>
          <p:cNvSpPr>
            <a:spLocks noGrp="1" noChangeArrowheads="1"/>
          </p:cNvSpPr>
          <p:nvPr>
            <p:ph idx="1"/>
          </p:nvPr>
        </p:nvSpPr>
        <p:spPr/>
        <p:txBody>
          <a:bodyPr/>
          <a:lstStyle/>
          <a:p>
            <a:pPr eaLnBrk="1" hangingPunct="1">
              <a:lnSpc>
                <a:spcPct val="90000"/>
              </a:lnSpc>
            </a:pPr>
            <a:r>
              <a:rPr lang="en-US" altLang="en-US"/>
              <a:t>Every New Hampshire charitable organization must have a conflict of interest policy, usually found in the bylaws.</a:t>
            </a:r>
          </a:p>
          <a:p>
            <a:pPr eaLnBrk="1" hangingPunct="1">
              <a:lnSpc>
                <a:spcPct val="90000"/>
              </a:lnSpc>
            </a:pPr>
            <a:r>
              <a:rPr lang="en-US" altLang="en-US"/>
              <a:t>Every New Hampshire charitable organization must make a conflict of interest statement with its annual report.</a:t>
            </a:r>
            <a:endParaRPr lang="en-US" altLang="en-US" sz="2500"/>
          </a:p>
        </p:txBody>
      </p:sp>
      <p:sp>
        <p:nvSpPr>
          <p:cNvPr id="34820"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2C3C3250-6F50-44DC-9B88-B2AAEAF8A103}" type="datetime1">
              <a:rPr lang="en-US" altLang="en-US" sz="1200">
                <a:solidFill>
                  <a:srgbClr val="000000"/>
                </a:solidFill>
              </a:rPr>
              <a:pPr>
                <a:spcBef>
                  <a:spcPct val="0"/>
                </a:spcBef>
                <a:buClrTx/>
                <a:buSzTx/>
                <a:buFontTx/>
                <a:buNone/>
              </a:pPr>
              <a:t>5/18/2021</a:t>
            </a:fld>
            <a:endParaRPr lang="en-US" altLang="en-US" sz="1200">
              <a:solidFill>
                <a:srgbClr val="000000"/>
              </a:solidFill>
            </a:endParaRPr>
          </a:p>
        </p:txBody>
      </p:sp>
      <p:sp>
        <p:nvSpPr>
          <p:cNvPr id="348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r>
              <a:rPr lang="en-US" altLang="en-US" sz="1200">
                <a:solidFill>
                  <a:srgbClr val="000000"/>
                </a:solidFill>
              </a:rPr>
              <a:t>Office of the Attorney General</a:t>
            </a:r>
          </a:p>
        </p:txBody>
      </p:sp>
      <p:sp>
        <p:nvSpPr>
          <p:cNvPr id="3482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8CE4A764-D913-49B2-B3D5-3203F4073801}" type="slidenum">
              <a:rPr lang="en-US" altLang="en-US" sz="1200">
                <a:solidFill>
                  <a:srgbClr val="000000"/>
                </a:solidFill>
              </a:rPr>
              <a:pPr>
                <a:spcBef>
                  <a:spcPct val="0"/>
                </a:spcBef>
                <a:buClrTx/>
                <a:buSzTx/>
                <a:buFontTx/>
                <a:buNone/>
              </a:pPr>
              <a:t>21</a:t>
            </a:fld>
            <a:endParaRPr lang="en-US" altLang="en-US" sz="1200">
              <a:solidFill>
                <a:srgbClr val="000000"/>
              </a:solidFill>
            </a:endParaRPr>
          </a:p>
        </p:txBody>
      </p:sp>
    </p:spTree>
    <p:extLst>
      <p:ext uri="{BB962C8B-B14F-4D97-AF65-F5344CB8AC3E}">
        <p14:creationId xmlns:p14="http://schemas.microsoft.com/office/powerpoint/2010/main" val="879350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z="3200" b="1"/>
              <a:t>Duty of Care</a:t>
            </a:r>
          </a:p>
        </p:txBody>
      </p:sp>
      <p:sp>
        <p:nvSpPr>
          <p:cNvPr id="35843" name="Rectangle 3"/>
          <p:cNvSpPr>
            <a:spLocks noGrp="1" noChangeArrowheads="1"/>
          </p:cNvSpPr>
          <p:nvPr>
            <p:ph idx="1"/>
          </p:nvPr>
        </p:nvSpPr>
        <p:spPr/>
        <p:txBody>
          <a:bodyPr/>
          <a:lstStyle/>
          <a:p>
            <a:pPr eaLnBrk="1" hangingPunct="1">
              <a:lnSpc>
                <a:spcPct val="80000"/>
              </a:lnSpc>
            </a:pPr>
            <a:r>
              <a:rPr lang="en-US" altLang="en-US" i="1" dirty="0"/>
              <a:t>Pay Attention</a:t>
            </a:r>
            <a:r>
              <a:rPr lang="en-US" altLang="en-US" dirty="0"/>
              <a:t>!</a:t>
            </a:r>
          </a:p>
          <a:p>
            <a:pPr eaLnBrk="1" hangingPunct="1">
              <a:lnSpc>
                <a:spcPct val="80000"/>
              </a:lnSpc>
            </a:pPr>
            <a:r>
              <a:rPr lang="en-US" altLang="en-US" dirty="0"/>
              <a:t>Take reasonable steps to monitor the organization’s management; </a:t>
            </a:r>
          </a:p>
          <a:p>
            <a:pPr eaLnBrk="1" hangingPunct="1">
              <a:lnSpc>
                <a:spcPct val="80000"/>
              </a:lnSpc>
            </a:pPr>
            <a:r>
              <a:rPr lang="en-US" altLang="en-US" dirty="0"/>
              <a:t>Remain informed about the organization’s business; and </a:t>
            </a:r>
          </a:p>
          <a:p>
            <a:pPr eaLnBrk="1" hangingPunct="1">
              <a:lnSpc>
                <a:spcPct val="80000"/>
              </a:lnSpc>
            </a:pPr>
            <a:r>
              <a:rPr lang="en-US" altLang="en-US" dirty="0"/>
              <a:t>Be satisfied that any proposals are in the organization’s best interests. </a:t>
            </a:r>
          </a:p>
          <a:p>
            <a:pPr eaLnBrk="1" hangingPunct="1">
              <a:lnSpc>
                <a:spcPct val="80000"/>
              </a:lnSpc>
            </a:pPr>
            <a:r>
              <a:rPr lang="en-US" altLang="en-US" dirty="0"/>
              <a:t>The duty of care means to act carefully when acting on behalf of the organization.</a:t>
            </a:r>
          </a:p>
          <a:p>
            <a:pPr eaLnBrk="1" hangingPunct="1">
              <a:lnSpc>
                <a:spcPct val="80000"/>
              </a:lnSpc>
            </a:pPr>
            <a:endParaRPr lang="en-US" altLang="en-US" sz="2000" dirty="0"/>
          </a:p>
        </p:txBody>
      </p:sp>
      <p:sp>
        <p:nvSpPr>
          <p:cNvPr id="35844"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1F60ED32-9672-47D6-ABAC-B33FA03D4FF3}" type="datetime1">
              <a:rPr lang="en-US" altLang="en-US" sz="1200">
                <a:solidFill>
                  <a:srgbClr val="000000"/>
                </a:solidFill>
              </a:rPr>
              <a:pPr>
                <a:spcBef>
                  <a:spcPct val="0"/>
                </a:spcBef>
                <a:buClrTx/>
                <a:buSzTx/>
                <a:buFontTx/>
                <a:buNone/>
              </a:pPr>
              <a:t>5/18/2021</a:t>
            </a:fld>
            <a:endParaRPr lang="en-US" altLang="en-US" sz="1200">
              <a:solidFill>
                <a:srgbClr val="000000"/>
              </a:solidFill>
            </a:endParaRPr>
          </a:p>
        </p:txBody>
      </p:sp>
      <p:sp>
        <p:nvSpPr>
          <p:cNvPr id="3584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r>
              <a:rPr lang="en-US" altLang="en-US" sz="1200">
                <a:solidFill>
                  <a:srgbClr val="000000"/>
                </a:solidFill>
              </a:rPr>
              <a:t>Office of the Attorney General</a:t>
            </a:r>
          </a:p>
        </p:txBody>
      </p:sp>
      <p:sp>
        <p:nvSpPr>
          <p:cNvPr id="3584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291242B1-1E73-4D40-BEA2-A619278E3A0F}" type="slidenum">
              <a:rPr lang="en-US" altLang="en-US" sz="1200">
                <a:solidFill>
                  <a:srgbClr val="000000"/>
                </a:solidFill>
              </a:rPr>
              <a:pPr>
                <a:spcBef>
                  <a:spcPct val="0"/>
                </a:spcBef>
                <a:buClrTx/>
                <a:buSzTx/>
                <a:buFontTx/>
                <a:buNone/>
              </a:pPr>
              <a:t>22</a:t>
            </a:fld>
            <a:endParaRPr lang="en-US" altLang="en-US" sz="1200">
              <a:solidFill>
                <a:srgbClr val="000000"/>
              </a:solidFill>
            </a:endParaRPr>
          </a:p>
        </p:txBody>
      </p:sp>
    </p:spTree>
    <p:extLst>
      <p:ext uri="{BB962C8B-B14F-4D97-AF65-F5344CB8AC3E}">
        <p14:creationId xmlns:p14="http://schemas.microsoft.com/office/powerpoint/2010/main" val="37983166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2590801" y="381000"/>
            <a:ext cx="7313613" cy="1143000"/>
          </a:xfrm>
        </p:spPr>
        <p:txBody>
          <a:bodyPr/>
          <a:lstStyle/>
          <a:p>
            <a:r>
              <a:rPr lang="en-US" altLang="en-US" sz="3200"/>
              <a:t>Duty of Care</a:t>
            </a:r>
            <a:br>
              <a:rPr lang="en-US" altLang="en-US" sz="3200"/>
            </a:br>
            <a:r>
              <a:rPr lang="en-US" altLang="en-US" sz="3200"/>
              <a:t>Financial Controls</a:t>
            </a:r>
          </a:p>
        </p:txBody>
      </p:sp>
      <p:sp>
        <p:nvSpPr>
          <p:cNvPr id="36867" name="Content Placeholder 2"/>
          <p:cNvSpPr>
            <a:spLocks noGrp="1"/>
          </p:cNvSpPr>
          <p:nvPr>
            <p:ph idx="1"/>
          </p:nvPr>
        </p:nvSpPr>
        <p:spPr>
          <a:xfrm>
            <a:off x="2286001" y="1827213"/>
            <a:ext cx="7921625" cy="4114800"/>
          </a:xfrm>
        </p:spPr>
        <p:txBody>
          <a:bodyPr/>
          <a:lstStyle/>
          <a:p>
            <a:r>
              <a:rPr lang="en-US" altLang="en-US" dirty="0"/>
              <a:t>Directors must put in place policies relating to finances, including handling of cash, reconciling bank statements, checks, bank cards, etc.</a:t>
            </a:r>
          </a:p>
          <a:p>
            <a:r>
              <a:rPr lang="en-US" altLang="en-US" dirty="0"/>
              <a:t>Directors must monitor policy compliance (audit management letter)</a:t>
            </a:r>
          </a:p>
          <a:p>
            <a:r>
              <a:rPr lang="en-US" altLang="en-US" dirty="0"/>
              <a:t>The board must carefully consider which director should be the Treasurer </a:t>
            </a:r>
          </a:p>
          <a:p>
            <a:r>
              <a:rPr lang="en-US" altLang="en-US" dirty="0"/>
              <a:t>Ask the CEO about the qualifications and supervision of accounting staff </a:t>
            </a:r>
          </a:p>
          <a:p>
            <a:endParaRPr lang="en-US" altLang="en-US" sz="2400" dirty="0"/>
          </a:p>
          <a:p>
            <a:endParaRPr lang="en-US" altLang="en-US" dirty="0"/>
          </a:p>
        </p:txBody>
      </p:sp>
      <p:sp>
        <p:nvSpPr>
          <p:cNvPr id="36868"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24845028-BEF3-4FAB-9928-1E5E329DB527}" type="datetime1">
              <a:rPr lang="en-US" altLang="en-US" sz="1200">
                <a:solidFill>
                  <a:srgbClr val="000000"/>
                </a:solidFill>
              </a:rPr>
              <a:pPr>
                <a:spcBef>
                  <a:spcPct val="0"/>
                </a:spcBef>
                <a:buClrTx/>
                <a:buSzTx/>
                <a:buFontTx/>
                <a:buNone/>
              </a:pPr>
              <a:t>5/18/2021</a:t>
            </a:fld>
            <a:endParaRPr lang="en-US" altLang="en-US" sz="1200">
              <a:solidFill>
                <a:srgbClr val="000000"/>
              </a:solidFill>
            </a:endParaRPr>
          </a:p>
        </p:txBody>
      </p:sp>
      <p:sp>
        <p:nvSpPr>
          <p:cNvPr id="3686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r>
              <a:rPr lang="en-US" altLang="en-US" sz="1200">
                <a:solidFill>
                  <a:srgbClr val="000000"/>
                </a:solidFill>
              </a:rPr>
              <a:t>Office of the Attorney General</a:t>
            </a:r>
          </a:p>
        </p:txBody>
      </p:sp>
      <p:sp>
        <p:nvSpPr>
          <p:cNvPr id="3687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608F4211-951E-4D92-B377-C86C0FFA2822}" type="slidenum">
              <a:rPr lang="en-US" altLang="en-US" sz="1200">
                <a:solidFill>
                  <a:srgbClr val="000000"/>
                </a:solidFill>
              </a:rPr>
              <a:pPr>
                <a:spcBef>
                  <a:spcPct val="0"/>
                </a:spcBef>
                <a:buClrTx/>
                <a:buSzTx/>
                <a:buFontTx/>
                <a:buNone/>
              </a:pPr>
              <a:t>23</a:t>
            </a:fld>
            <a:endParaRPr lang="en-US" altLang="en-US" sz="1200">
              <a:solidFill>
                <a:srgbClr val="000000"/>
              </a:solidFill>
            </a:endParaRPr>
          </a:p>
        </p:txBody>
      </p:sp>
    </p:spTree>
    <p:extLst>
      <p:ext uri="{BB962C8B-B14F-4D97-AF65-F5344CB8AC3E}">
        <p14:creationId xmlns:p14="http://schemas.microsoft.com/office/powerpoint/2010/main" val="41766580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Duty of Care</a:t>
            </a:r>
            <a:br>
              <a:rPr lang="en-US" dirty="0"/>
            </a:br>
            <a:r>
              <a:rPr lang="en-US" dirty="0"/>
              <a:t>Financial Oversight</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1563073189"/>
              </p:ext>
            </p:extLst>
          </p:nvPr>
        </p:nvGraphicFramePr>
        <p:xfrm>
          <a:off x="2667000" y="1600201"/>
          <a:ext cx="6781800" cy="4876799"/>
        </p:xfrm>
        <a:graphic>
          <a:graphicData uri="http://schemas.openxmlformats.org/drawingml/2006/table">
            <a:tbl>
              <a:tblPr firstRow="1" firstCol="1" bandRow="1"/>
              <a:tblGrid>
                <a:gridCol w="5349280">
                  <a:extLst>
                    <a:ext uri="{9D8B030D-6E8A-4147-A177-3AD203B41FA5}">
                      <a16:colId xmlns:a16="http://schemas.microsoft.com/office/drawing/2014/main" val="20000"/>
                    </a:ext>
                  </a:extLst>
                </a:gridCol>
                <a:gridCol w="1432520">
                  <a:extLst>
                    <a:ext uri="{9D8B030D-6E8A-4147-A177-3AD203B41FA5}">
                      <a16:colId xmlns:a16="http://schemas.microsoft.com/office/drawing/2014/main" val="20001"/>
                    </a:ext>
                  </a:extLst>
                </a:gridCol>
              </a:tblGrid>
              <a:tr h="717176">
                <a:tc>
                  <a:txBody>
                    <a:bodyPr/>
                    <a:lstStyle/>
                    <a:p>
                      <a:pPr marL="0" marR="0">
                        <a:lnSpc>
                          <a:spcPct val="115000"/>
                        </a:lnSpc>
                        <a:spcBef>
                          <a:spcPts val="0"/>
                        </a:spcBef>
                        <a:spcAft>
                          <a:spcPts val="1000"/>
                        </a:spcAft>
                      </a:pPr>
                      <a:r>
                        <a:rPr lang="en-US" sz="700">
                          <a:effectLst/>
                          <a:latin typeface="Calibri"/>
                          <a:ea typeface="Calibri"/>
                          <a:cs typeface="Times New Roman"/>
                        </a:rPr>
                        <a:t>Independent reviewer other than bookkeeper periodically reconciles bank statements with month's or quarter's receipt and disbursement records</a:t>
                      </a:r>
                    </a:p>
                  </a:txBody>
                  <a:tcPr marL="43052" marR="430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700" dirty="0">
                        <a:effectLst/>
                        <a:latin typeface="Calibri"/>
                        <a:ea typeface="Calibri"/>
                        <a:cs typeface="Times New Roman"/>
                      </a:endParaRPr>
                    </a:p>
                  </a:txBody>
                  <a:tcPr marL="43052" marR="430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extLst>
                  <a:ext uri="{0D108BD9-81ED-4DB2-BD59-A6C34878D82A}">
                    <a16:rowId xmlns:a16="http://schemas.microsoft.com/office/drawing/2014/main" val="10000"/>
                  </a:ext>
                </a:extLst>
              </a:tr>
              <a:tr h="286870">
                <a:tc>
                  <a:txBody>
                    <a:bodyPr/>
                    <a:lstStyle/>
                    <a:p>
                      <a:pPr marL="0" marR="0">
                        <a:lnSpc>
                          <a:spcPct val="115000"/>
                        </a:lnSpc>
                        <a:spcBef>
                          <a:spcPts val="0"/>
                        </a:spcBef>
                        <a:spcAft>
                          <a:spcPts val="1000"/>
                        </a:spcAft>
                      </a:pPr>
                      <a:r>
                        <a:rPr lang="en-US" sz="700">
                          <a:effectLst/>
                          <a:latin typeface="Calibri"/>
                          <a:ea typeface="Calibri"/>
                          <a:cs typeface="Times New Roman"/>
                        </a:rPr>
                        <a:t>Managers review monthly financial statements carefully with the bookkeeper, Finance Committee, and Board</a:t>
                      </a:r>
                    </a:p>
                  </a:txBody>
                  <a:tcPr marL="43052" marR="430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700" dirty="0">
                        <a:effectLst/>
                        <a:latin typeface="Calibri"/>
                        <a:ea typeface="Calibri"/>
                        <a:cs typeface="Times New Roman"/>
                      </a:endParaRPr>
                    </a:p>
                  </a:txBody>
                  <a:tcPr marL="43052" marR="430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1"/>
                  </a:ext>
                </a:extLst>
              </a:tr>
              <a:tr h="573741">
                <a:tc>
                  <a:txBody>
                    <a:bodyPr/>
                    <a:lstStyle/>
                    <a:p>
                      <a:pPr marL="0" marR="0">
                        <a:lnSpc>
                          <a:spcPct val="115000"/>
                        </a:lnSpc>
                        <a:spcBef>
                          <a:spcPts val="0"/>
                        </a:spcBef>
                        <a:spcAft>
                          <a:spcPts val="1000"/>
                        </a:spcAft>
                      </a:pPr>
                      <a:r>
                        <a:rPr lang="en-US" sz="700">
                          <a:effectLst/>
                          <a:latin typeface="Calibri"/>
                          <a:ea typeface="Calibri"/>
                          <a:cs typeface="Times New Roman"/>
                        </a:rPr>
                        <a:t>Board organizes an annual audit by an independent qualified professional, such as a CPA, audit company, or controller</a:t>
                      </a:r>
                    </a:p>
                  </a:txBody>
                  <a:tcPr marL="43052" marR="430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700" dirty="0">
                        <a:effectLst/>
                        <a:latin typeface="Calibri"/>
                        <a:ea typeface="Calibri"/>
                        <a:cs typeface="Times New Roman"/>
                      </a:endParaRPr>
                    </a:p>
                  </a:txBody>
                  <a:tcPr marL="43052" marR="430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extLst>
                  <a:ext uri="{0D108BD9-81ED-4DB2-BD59-A6C34878D82A}">
                    <a16:rowId xmlns:a16="http://schemas.microsoft.com/office/drawing/2014/main" val="10002"/>
                  </a:ext>
                </a:extLst>
              </a:tr>
              <a:tr h="430306">
                <a:tc>
                  <a:txBody>
                    <a:bodyPr/>
                    <a:lstStyle/>
                    <a:p>
                      <a:pPr marL="0" marR="0">
                        <a:lnSpc>
                          <a:spcPct val="115000"/>
                        </a:lnSpc>
                        <a:spcBef>
                          <a:spcPts val="0"/>
                        </a:spcBef>
                        <a:spcAft>
                          <a:spcPts val="1000"/>
                        </a:spcAft>
                      </a:pPr>
                      <a:r>
                        <a:rPr lang="en-US" sz="700">
                          <a:effectLst/>
                          <a:latin typeface="Calibri"/>
                          <a:ea typeface="Calibri"/>
                          <a:cs typeface="Times New Roman"/>
                        </a:rPr>
                        <a:t>Finance Committee and Board review auditor's report, discuss findings with managers and staff, and take necessary action to address any issues</a:t>
                      </a:r>
                    </a:p>
                  </a:txBody>
                  <a:tcPr marL="43052" marR="430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700" dirty="0">
                        <a:effectLst/>
                        <a:latin typeface="Calibri"/>
                        <a:ea typeface="Calibri"/>
                        <a:cs typeface="Times New Roman"/>
                      </a:endParaRPr>
                    </a:p>
                  </a:txBody>
                  <a:tcPr marL="43052" marR="430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extLst>
                  <a:ext uri="{0D108BD9-81ED-4DB2-BD59-A6C34878D82A}">
                    <a16:rowId xmlns:a16="http://schemas.microsoft.com/office/drawing/2014/main" val="10003"/>
                  </a:ext>
                </a:extLst>
              </a:tr>
              <a:tr h="860612">
                <a:tc>
                  <a:txBody>
                    <a:bodyPr/>
                    <a:lstStyle/>
                    <a:p>
                      <a:pPr marL="0" marR="0">
                        <a:lnSpc>
                          <a:spcPct val="115000"/>
                        </a:lnSpc>
                        <a:spcBef>
                          <a:spcPts val="0"/>
                        </a:spcBef>
                        <a:spcAft>
                          <a:spcPts val="1000"/>
                        </a:spcAft>
                      </a:pPr>
                      <a:r>
                        <a:rPr lang="en-US" sz="700">
                          <a:effectLst/>
                          <a:latin typeface="Calibri"/>
                          <a:ea typeface="Calibri"/>
                          <a:cs typeface="Times New Roman"/>
                        </a:rPr>
                        <a:t>Organization observes all restrictions related to funds and donations</a:t>
                      </a:r>
                    </a:p>
                  </a:txBody>
                  <a:tcPr marL="43052" marR="430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700" dirty="0">
                        <a:effectLst/>
                        <a:latin typeface="Calibri"/>
                        <a:ea typeface="Calibri"/>
                        <a:cs typeface="Times New Roman"/>
                      </a:endParaRPr>
                    </a:p>
                  </a:txBody>
                  <a:tcPr marL="43052" marR="430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4"/>
                  </a:ext>
                </a:extLst>
              </a:tr>
              <a:tr h="430306">
                <a:tc>
                  <a:txBody>
                    <a:bodyPr/>
                    <a:lstStyle/>
                    <a:p>
                      <a:pPr marL="0" marR="0">
                        <a:lnSpc>
                          <a:spcPct val="115000"/>
                        </a:lnSpc>
                        <a:spcBef>
                          <a:spcPts val="0"/>
                        </a:spcBef>
                        <a:spcAft>
                          <a:spcPts val="1000"/>
                        </a:spcAft>
                      </a:pPr>
                      <a:r>
                        <a:rPr lang="en-US" sz="700">
                          <a:effectLst/>
                          <a:latin typeface="Calibri"/>
                          <a:ea typeface="Calibri"/>
                          <a:cs typeface="Times New Roman"/>
                        </a:rPr>
                        <a:t>Equipment and other physical assets are secured against theft and organization periodically conducts inventories</a:t>
                      </a:r>
                    </a:p>
                  </a:txBody>
                  <a:tcPr marL="43052" marR="430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700" dirty="0">
                        <a:effectLst/>
                        <a:latin typeface="Calibri"/>
                        <a:ea typeface="Calibri"/>
                        <a:cs typeface="Times New Roman"/>
                      </a:endParaRPr>
                    </a:p>
                  </a:txBody>
                  <a:tcPr marL="43052" marR="430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extLst>
                  <a:ext uri="{0D108BD9-81ED-4DB2-BD59-A6C34878D82A}">
                    <a16:rowId xmlns:a16="http://schemas.microsoft.com/office/drawing/2014/main" val="10005"/>
                  </a:ext>
                </a:extLst>
              </a:tr>
              <a:tr h="573741">
                <a:tc>
                  <a:txBody>
                    <a:bodyPr/>
                    <a:lstStyle/>
                    <a:p>
                      <a:pPr marL="0" marR="0">
                        <a:lnSpc>
                          <a:spcPct val="115000"/>
                        </a:lnSpc>
                        <a:spcBef>
                          <a:spcPts val="0"/>
                        </a:spcBef>
                        <a:spcAft>
                          <a:spcPts val="1000"/>
                        </a:spcAft>
                      </a:pPr>
                      <a:r>
                        <a:rPr lang="en-US" sz="700">
                          <a:effectLst/>
                          <a:latin typeface="Calibri"/>
                          <a:ea typeface="Calibri"/>
                          <a:cs typeface="Times New Roman"/>
                        </a:rPr>
                        <a:t>Board ensures that organization has sufficient cash for near-term operations </a:t>
                      </a:r>
                    </a:p>
                  </a:txBody>
                  <a:tcPr marL="43052" marR="430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700" dirty="0">
                        <a:effectLst/>
                        <a:latin typeface="Calibri"/>
                        <a:ea typeface="Calibri"/>
                        <a:cs typeface="Times New Roman"/>
                      </a:endParaRPr>
                    </a:p>
                  </a:txBody>
                  <a:tcPr marL="43052" marR="430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6"/>
                  </a:ext>
                </a:extLst>
              </a:tr>
              <a:tr h="1004047">
                <a:tc>
                  <a:txBody>
                    <a:bodyPr/>
                    <a:lstStyle/>
                    <a:p>
                      <a:pPr marL="0" marR="0">
                        <a:lnSpc>
                          <a:spcPct val="115000"/>
                        </a:lnSpc>
                        <a:spcBef>
                          <a:spcPts val="0"/>
                        </a:spcBef>
                        <a:spcAft>
                          <a:spcPts val="1000"/>
                        </a:spcAft>
                      </a:pPr>
                      <a:r>
                        <a:rPr lang="en-US" sz="700">
                          <a:effectLst/>
                          <a:latin typeface="Calibri"/>
                          <a:ea typeface="Calibri"/>
                          <a:cs typeface="Times New Roman"/>
                        </a:rPr>
                        <a:t>Board ensures that organization has sufficient resources, practices, and strategies for long-term financial sustainability</a:t>
                      </a:r>
                    </a:p>
                  </a:txBody>
                  <a:tcPr marL="43052" marR="430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700" dirty="0">
                        <a:effectLst/>
                        <a:latin typeface="Calibri"/>
                        <a:ea typeface="Calibri"/>
                        <a:cs typeface="Times New Roman"/>
                      </a:endParaRPr>
                    </a:p>
                  </a:txBody>
                  <a:tcPr marL="45842"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extLst>
                  <a:ext uri="{0D108BD9-81ED-4DB2-BD59-A6C34878D82A}">
                    <a16:rowId xmlns:a16="http://schemas.microsoft.com/office/drawing/2014/main" val="10007"/>
                  </a:ext>
                </a:extLst>
              </a:tr>
            </a:tbl>
          </a:graphicData>
        </a:graphic>
      </p:graphicFrame>
      <p:sp>
        <p:nvSpPr>
          <p:cNvPr id="4" name="Date Placeholder 3"/>
          <p:cNvSpPr>
            <a:spLocks noGrp="1"/>
          </p:cNvSpPr>
          <p:nvPr>
            <p:ph type="dt" sz="half" idx="10"/>
          </p:nvPr>
        </p:nvSpPr>
        <p:spPr/>
        <p:txBody>
          <a:bodyPr/>
          <a:lstStyle/>
          <a:p>
            <a:pPr>
              <a:defRPr/>
            </a:pPr>
            <a:fld id="{5970E2CF-D556-4DF0-8D67-279E8DA8E9EF}" type="datetime1">
              <a:rPr lang="en-US" smtClean="0">
                <a:solidFill>
                  <a:srgbClr val="000000"/>
                </a:solidFill>
              </a:rPr>
              <a:pPr>
                <a:defRPr/>
              </a:pPr>
              <a:t>5/18/2021</a:t>
            </a:fld>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a:solidFill>
                  <a:srgbClr val="000000"/>
                </a:solidFill>
              </a:rPr>
              <a:t>Office of the Attorney General</a:t>
            </a:r>
          </a:p>
        </p:txBody>
      </p:sp>
      <p:sp>
        <p:nvSpPr>
          <p:cNvPr id="6" name="Slide Number Placeholder 5"/>
          <p:cNvSpPr>
            <a:spLocks noGrp="1"/>
          </p:cNvSpPr>
          <p:nvPr>
            <p:ph type="sldNum" sz="quarter" idx="12"/>
          </p:nvPr>
        </p:nvSpPr>
        <p:spPr/>
        <p:txBody>
          <a:bodyPr/>
          <a:lstStyle/>
          <a:p>
            <a:pPr>
              <a:defRPr/>
            </a:pPr>
            <a:fld id="{1227B70E-13D4-4289-A0B8-A7FB321DD587}" type="slidenum">
              <a:rPr lang="en-US" smtClean="0">
                <a:solidFill>
                  <a:srgbClr val="000000"/>
                </a:solidFill>
              </a:rPr>
              <a:pPr>
                <a:defRPr/>
              </a:pPr>
              <a:t>24</a:t>
            </a:fld>
            <a:endParaRPr lang="en-US" dirty="0">
              <a:solidFill>
                <a:srgbClr val="000000"/>
              </a:solidFill>
            </a:endParaRPr>
          </a:p>
        </p:txBody>
      </p:sp>
    </p:spTree>
    <p:extLst>
      <p:ext uri="{BB962C8B-B14F-4D97-AF65-F5344CB8AC3E}">
        <p14:creationId xmlns:p14="http://schemas.microsoft.com/office/powerpoint/2010/main" val="19078259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sz="3200" dirty="0"/>
              <a:t>Duty of Care - The Treasurer</a:t>
            </a:r>
          </a:p>
        </p:txBody>
      </p:sp>
      <p:sp>
        <p:nvSpPr>
          <p:cNvPr id="37891" name="Rectangle 3"/>
          <p:cNvSpPr>
            <a:spLocks noGrp="1" noChangeArrowheads="1"/>
          </p:cNvSpPr>
          <p:nvPr>
            <p:ph idx="1"/>
          </p:nvPr>
        </p:nvSpPr>
        <p:spPr>
          <a:xfrm>
            <a:off x="2362201" y="1600200"/>
            <a:ext cx="7845425" cy="4724400"/>
          </a:xfrm>
        </p:spPr>
        <p:txBody>
          <a:bodyPr/>
          <a:lstStyle/>
          <a:p>
            <a:pPr eaLnBrk="1" hangingPunct="1">
              <a:lnSpc>
                <a:spcPct val="90000"/>
              </a:lnSpc>
            </a:pPr>
            <a:r>
              <a:rPr lang="en-US" altLang="en-US" dirty="0"/>
              <a:t>Must provide a report at each board meeting</a:t>
            </a:r>
          </a:p>
          <a:p>
            <a:pPr eaLnBrk="1" hangingPunct="1">
              <a:lnSpc>
                <a:spcPct val="90000"/>
              </a:lnSpc>
            </a:pPr>
            <a:r>
              <a:rPr lang="en-US" altLang="en-US" dirty="0"/>
              <a:t>Must present an annual budget</a:t>
            </a:r>
          </a:p>
          <a:p>
            <a:pPr eaLnBrk="1" hangingPunct="1">
              <a:lnSpc>
                <a:spcPct val="90000"/>
              </a:lnSpc>
            </a:pPr>
            <a:r>
              <a:rPr lang="en-US" altLang="en-US" dirty="0"/>
              <a:t>Must see that organization maintains a thorough and accurate set of books </a:t>
            </a:r>
          </a:p>
          <a:p>
            <a:pPr eaLnBrk="1" hangingPunct="1">
              <a:lnSpc>
                <a:spcPct val="90000"/>
              </a:lnSpc>
            </a:pPr>
            <a:r>
              <a:rPr lang="en-US" altLang="en-US" dirty="0"/>
              <a:t>Must interact with financial staff to assure that accounts are up to date and bills are timely paid. </a:t>
            </a:r>
          </a:p>
          <a:p>
            <a:pPr eaLnBrk="1" hangingPunct="1">
              <a:lnSpc>
                <a:spcPct val="90000"/>
              </a:lnSpc>
            </a:pPr>
            <a:r>
              <a:rPr lang="en-US" altLang="en-US" dirty="0"/>
              <a:t>Must see that State and Federal financial reports are timely filed.</a:t>
            </a:r>
          </a:p>
          <a:p>
            <a:pPr eaLnBrk="1" hangingPunct="1">
              <a:lnSpc>
                <a:spcPct val="90000"/>
              </a:lnSpc>
            </a:pPr>
            <a:r>
              <a:rPr lang="en-US" altLang="en-US" dirty="0"/>
              <a:t>May work with a finance committee </a:t>
            </a:r>
          </a:p>
        </p:txBody>
      </p:sp>
      <p:sp>
        <p:nvSpPr>
          <p:cNvPr id="37892"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36CEF2AE-7883-40F1-9F4B-AF046981BAA6}" type="datetime1">
              <a:rPr lang="en-US" altLang="en-US" sz="1200">
                <a:solidFill>
                  <a:srgbClr val="000000"/>
                </a:solidFill>
              </a:rPr>
              <a:pPr>
                <a:spcBef>
                  <a:spcPct val="0"/>
                </a:spcBef>
                <a:buClrTx/>
                <a:buSzTx/>
                <a:buFontTx/>
                <a:buNone/>
              </a:pPr>
              <a:t>5/18/2021</a:t>
            </a:fld>
            <a:endParaRPr lang="en-US" altLang="en-US" sz="1200">
              <a:solidFill>
                <a:srgbClr val="000000"/>
              </a:solidFill>
            </a:endParaRPr>
          </a:p>
        </p:txBody>
      </p:sp>
      <p:sp>
        <p:nvSpPr>
          <p:cNvPr id="3789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r>
              <a:rPr lang="en-US" altLang="en-US" sz="1200">
                <a:solidFill>
                  <a:srgbClr val="000000"/>
                </a:solidFill>
              </a:rPr>
              <a:t>Office of the Attorney General</a:t>
            </a:r>
          </a:p>
        </p:txBody>
      </p:sp>
      <p:sp>
        <p:nvSpPr>
          <p:cNvPr id="3789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148CD294-78FC-4C98-9293-038B72872EB7}" type="slidenum">
              <a:rPr lang="en-US" altLang="en-US" sz="1200">
                <a:solidFill>
                  <a:srgbClr val="000000"/>
                </a:solidFill>
              </a:rPr>
              <a:pPr>
                <a:spcBef>
                  <a:spcPct val="0"/>
                </a:spcBef>
                <a:buClrTx/>
                <a:buSzTx/>
                <a:buFontTx/>
                <a:buNone/>
              </a:pPr>
              <a:t>25</a:t>
            </a:fld>
            <a:endParaRPr lang="en-US" altLang="en-US" sz="1200">
              <a:solidFill>
                <a:srgbClr val="000000"/>
              </a:solidFill>
            </a:endParaRPr>
          </a:p>
        </p:txBody>
      </p:sp>
    </p:spTree>
    <p:extLst>
      <p:ext uri="{BB962C8B-B14F-4D97-AF65-F5344CB8AC3E}">
        <p14:creationId xmlns:p14="http://schemas.microsoft.com/office/powerpoint/2010/main" val="12161300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a:t>Treasurer’s Report - Content</a:t>
            </a:r>
          </a:p>
        </p:txBody>
      </p:sp>
      <p:sp>
        <p:nvSpPr>
          <p:cNvPr id="39939" name="Content Placeholder 2"/>
          <p:cNvSpPr>
            <a:spLocks noGrp="1"/>
          </p:cNvSpPr>
          <p:nvPr>
            <p:ph idx="1"/>
          </p:nvPr>
        </p:nvSpPr>
        <p:spPr/>
        <p:txBody>
          <a:bodyPr/>
          <a:lstStyle/>
          <a:p>
            <a:r>
              <a:rPr lang="en-US" altLang="en-US"/>
              <a:t>Comparative Income Statements </a:t>
            </a:r>
          </a:p>
          <a:p>
            <a:r>
              <a:rPr lang="en-US" altLang="en-US"/>
              <a:t>Balance Sheet</a:t>
            </a:r>
          </a:p>
          <a:p>
            <a:r>
              <a:rPr lang="en-US" altLang="en-US"/>
              <a:t>Cash Flow Statement</a:t>
            </a:r>
          </a:p>
          <a:p>
            <a:r>
              <a:rPr lang="en-US" altLang="en-US"/>
              <a:t>Fundraising Report </a:t>
            </a:r>
            <a:r>
              <a:rPr lang="en-US" altLang="en-US" sz="2400"/>
              <a:t>(by event)</a:t>
            </a:r>
          </a:p>
          <a:p>
            <a:r>
              <a:rPr lang="en-US" altLang="en-US"/>
              <a:t>Discussion on trends, variances to budget…</a:t>
            </a:r>
          </a:p>
          <a:p>
            <a:pPr>
              <a:spcBef>
                <a:spcPts val="1200"/>
              </a:spcBef>
            </a:pPr>
            <a:r>
              <a:rPr lang="en-US" altLang="en-US" u="sng"/>
              <a:t>Year-end Report </a:t>
            </a:r>
            <a:r>
              <a:rPr lang="en-US" altLang="en-US"/>
              <a:t>– Include any audit and report on internal controls  </a:t>
            </a:r>
          </a:p>
          <a:p>
            <a:endParaRPr lang="en-US" altLang="en-US"/>
          </a:p>
        </p:txBody>
      </p:sp>
      <p:sp>
        <p:nvSpPr>
          <p:cNvPr id="39940"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1EB37D3C-3943-4847-8236-C0D1146E95EF}" type="datetime1">
              <a:rPr lang="en-US" altLang="en-US" sz="1200">
                <a:solidFill>
                  <a:srgbClr val="000000"/>
                </a:solidFill>
              </a:rPr>
              <a:pPr>
                <a:spcBef>
                  <a:spcPct val="0"/>
                </a:spcBef>
                <a:buClrTx/>
                <a:buSzTx/>
                <a:buFontTx/>
                <a:buNone/>
              </a:pPr>
              <a:t>5/18/2021</a:t>
            </a:fld>
            <a:endParaRPr lang="en-US" altLang="en-US" sz="1200">
              <a:solidFill>
                <a:srgbClr val="000000"/>
              </a:solidFill>
            </a:endParaRPr>
          </a:p>
        </p:txBody>
      </p:sp>
      <p:sp>
        <p:nvSpPr>
          <p:cNvPr id="3994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r>
              <a:rPr lang="en-US" altLang="en-US" sz="1200">
                <a:solidFill>
                  <a:srgbClr val="000000"/>
                </a:solidFill>
              </a:rPr>
              <a:t>Office of the Attorney General</a:t>
            </a:r>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085F8549-DE16-41D3-8F52-D4CE8B33DCFF}" type="slidenum">
              <a:rPr lang="en-US" altLang="en-US" sz="1200">
                <a:solidFill>
                  <a:srgbClr val="000000"/>
                </a:solidFill>
              </a:rPr>
              <a:pPr>
                <a:spcBef>
                  <a:spcPct val="0"/>
                </a:spcBef>
                <a:buClrTx/>
                <a:buSzTx/>
                <a:buFontTx/>
                <a:buNone/>
              </a:pPr>
              <a:t>26</a:t>
            </a:fld>
            <a:endParaRPr lang="en-US" altLang="en-US" sz="1200">
              <a:solidFill>
                <a:srgbClr val="000000"/>
              </a:solidFill>
            </a:endParaRPr>
          </a:p>
        </p:txBody>
      </p:sp>
    </p:spTree>
    <p:extLst>
      <p:ext uri="{BB962C8B-B14F-4D97-AF65-F5344CB8AC3E}">
        <p14:creationId xmlns:p14="http://schemas.microsoft.com/office/powerpoint/2010/main" val="19401817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a:t>Duty of Care</a:t>
            </a:r>
            <a:br>
              <a:rPr lang="en-US" altLang="en-US"/>
            </a:br>
            <a:r>
              <a:rPr lang="en-US" altLang="en-US"/>
              <a:t>You may have a problem if</a:t>
            </a:r>
          </a:p>
        </p:txBody>
      </p:sp>
      <p:sp>
        <p:nvSpPr>
          <p:cNvPr id="98307" name="Content Placeholder 2"/>
          <p:cNvSpPr>
            <a:spLocks noGrp="1"/>
          </p:cNvSpPr>
          <p:nvPr>
            <p:ph idx="1"/>
          </p:nvPr>
        </p:nvSpPr>
        <p:spPr/>
        <p:txBody>
          <a:bodyPr>
            <a:normAutofit/>
          </a:bodyPr>
          <a:lstStyle/>
          <a:p>
            <a:pPr>
              <a:defRPr/>
            </a:pPr>
            <a:r>
              <a:rPr lang="en-US" dirty="0"/>
              <a:t>The Treasurer or CFO becomes </a:t>
            </a:r>
            <a:r>
              <a:rPr lang="en-US" dirty="0">
                <a:solidFill>
                  <a:srgbClr val="FF0000"/>
                </a:solidFill>
              </a:rPr>
              <a:t>hostile or defensive </a:t>
            </a:r>
            <a:r>
              <a:rPr lang="en-US" dirty="0"/>
              <a:t>when questions are asked about the financial reports</a:t>
            </a:r>
          </a:p>
          <a:p>
            <a:pPr>
              <a:defRPr/>
            </a:pPr>
            <a:r>
              <a:rPr lang="en-US" dirty="0"/>
              <a:t>The Treasurer or CFO refuses to produce copies of the bank statements </a:t>
            </a:r>
            <a:r>
              <a:rPr lang="en-US" dirty="0">
                <a:solidFill>
                  <a:srgbClr val="FF0000"/>
                </a:solidFill>
              </a:rPr>
              <a:t>or tells the board it is none of their business</a:t>
            </a:r>
          </a:p>
          <a:p>
            <a:pPr>
              <a:defRPr/>
            </a:pPr>
            <a:r>
              <a:rPr lang="en-US" dirty="0"/>
              <a:t>The Treasurer or CFO always has an </a:t>
            </a:r>
            <a:r>
              <a:rPr lang="en-US" dirty="0">
                <a:solidFill>
                  <a:srgbClr val="FF0000"/>
                </a:solidFill>
              </a:rPr>
              <a:t>excuse</a:t>
            </a:r>
            <a:r>
              <a:rPr lang="en-US" dirty="0"/>
              <a:t> for not producing a financial report</a:t>
            </a:r>
          </a:p>
          <a:p>
            <a:pPr>
              <a:defRPr/>
            </a:pPr>
            <a:r>
              <a:rPr lang="en-US" dirty="0">
                <a:solidFill>
                  <a:srgbClr val="FF0000"/>
                </a:solidFill>
              </a:rPr>
              <a:t>The Treasurer or CFO is experiencing severe financial problems in his or her private life</a:t>
            </a:r>
          </a:p>
          <a:p>
            <a:pPr>
              <a:defRPr/>
            </a:pPr>
            <a:endParaRPr lang="en-US" dirty="0"/>
          </a:p>
        </p:txBody>
      </p:sp>
      <p:sp>
        <p:nvSpPr>
          <p:cNvPr id="41988"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AEABE6E4-6A47-4BB0-A908-61AC7179E6B3}" type="datetime1">
              <a:rPr lang="en-US" altLang="en-US" sz="1200">
                <a:solidFill>
                  <a:srgbClr val="000000"/>
                </a:solidFill>
              </a:rPr>
              <a:pPr>
                <a:spcBef>
                  <a:spcPct val="0"/>
                </a:spcBef>
                <a:buClrTx/>
                <a:buSzTx/>
                <a:buFontTx/>
                <a:buNone/>
              </a:pPr>
              <a:t>5/18/2021</a:t>
            </a:fld>
            <a:endParaRPr lang="en-US" altLang="en-US" sz="1200">
              <a:solidFill>
                <a:srgbClr val="000000"/>
              </a:solidFill>
            </a:endParaRPr>
          </a:p>
        </p:txBody>
      </p:sp>
      <p:sp>
        <p:nvSpPr>
          <p:cNvPr id="4198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r>
              <a:rPr lang="en-US" altLang="en-US" sz="1200">
                <a:solidFill>
                  <a:srgbClr val="000000"/>
                </a:solidFill>
              </a:rPr>
              <a:t>Office of the Attorney General</a:t>
            </a:r>
          </a:p>
        </p:txBody>
      </p:sp>
      <p:sp>
        <p:nvSpPr>
          <p:cNvPr id="4199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A811BED7-A863-4021-80B0-3C722EE49736}" type="slidenum">
              <a:rPr lang="en-US" altLang="en-US" sz="1200">
                <a:solidFill>
                  <a:srgbClr val="000000"/>
                </a:solidFill>
              </a:rPr>
              <a:pPr>
                <a:spcBef>
                  <a:spcPct val="0"/>
                </a:spcBef>
                <a:buClrTx/>
                <a:buSzTx/>
                <a:buFontTx/>
                <a:buNone/>
              </a:pPr>
              <a:t>27</a:t>
            </a:fld>
            <a:endParaRPr lang="en-US" altLang="en-US" sz="1200">
              <a:solidFill>
                <a:srgbClr val="000000"/>
              </a:solidFill>
            </a:endParaRPr>
          </a:p>
        </p:txBody>
      </p:sp>
    </p:spTree>
    <p:extLst>
      <p:ext uri="{BB962C8B-B14F-4D97-AF65-F5344CB8AC3E}">
        <p14:creationId xmlns:p14="http://schemas.microsoft.com/office/powerpoint/2010/main" val="21414792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a:t>Duty of Care</a:t>
            </a:r>
            <a:br>
              <a:rPr lang="en-US" altLang="en-US"/>
            </a:br>
            <a:r>
              <a:rPr lang="en-US" altLang="en-US"/>
              <a:t>Assets – the Buck Stops with You</a:t>
            </a:r>
          </a:p>
        </p:txBody>
      </p:sp>
      <p:sp>
        <p:nvSpPr>
          <p:cNvPr id="43011" name="Content Placeholder 2"/>
          <p:cNvSpPr>
            <a:spLocks noGrp="1"/>
          </p:cNvSpPr>
          <p:nvPr>
            <p:ph idx="1"/>
          </p:nvPr>
        </p:nvSpPr>
        <p:spPr/>
        <p:txBody>
          <a:bodyPr/>
          <a:lstStyle/>
          <a:p>
            <a:r>
              <a:rPr lang="en-US" altLang="en-US"/>
              <a:t>Board is responsible for safeguarding the charity’s assets.</a:t>
            </a:r>
          </a:p>
          <a:p>
            <a:r>
              <a:rPr lang="en-US" altLang="en-US"/>
              <a:t>This includes reporting theft and embezzlement to the police, no matter how sympathetic board members may be to the individual’s situation.</a:t>
            </a:r>
          </a:p>
          <a:p>
            <a:r>
              <a:rPr lang="en-US" altLang="en-US"/>
              <a:t>Failure to do so may be a breach of directors’ fiduciary responsibilities</a:t>
            </a:r>
          </a:p>
        </p:txBody>
      </p:sp>
      <p:sp>
        <p:nvSpPr>
          <p:cNvPr id="43012"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DA66D6A7-E59C-4DE5-B1E9-F8C526D32291}" type="datetime1">
              <a:rPr lang="en-US" altLang="en-US" sz="1200">
                <a:solidFill>
                  <a:srgbClr val="000000"/>
                </a:solidFill>
              </a:rPr>
              <a:pPr>
                <a:spcBef>
                  <a:spcPct val="0"/>
                </a:spcBef>
                <a:buClrTx/>
                <a:buSzTx/>
                <a:buFontTx/>
                <a:buNone/>
              </a:pPr>
              <a:t>5/18/2021</a:t>
            </a:fld>
            <a:endParaRPr lang="en-US" altLang="en-US" sz="1200">
              <a:solidFill>
                <a:srgbClr val="000000"/>
              </a:solidFill>
            </a:endParaRPr>
          </a:p>
        </p:txBody>
      </p:sp>
      <p:sp>
        <p:nvSpPr>
          <p:cNvPr id="4301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r>
              <a:rPr lang="en-US" altLang="en-US" sz="1200">
                <a:solidFill>
                  <a:srgbClr val="000000"/>
                </a:solidFill>
              </a:rPr>
              <a:t>Office of the Attorney General</a:t>
            </a:r>
          </a:p>
        </p:txBody>
      </p:sp>
      <p:sp>
        <p:nvSpPr>
          <p:cNvPr id="4301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A8E34551-53B6-4D52-AC05-D2C08D6AD183}" type="slidenum">
              <a:rPr lang="en-US" altLang="en-US" sz="1200">
                <a:solidFill>
                  <a:srgbClr val="000000"/>
                </a:solidFill>
              </a:rPr>
              <a:pPr>
                <a:spcBef>
                  <a:spcPct val="0"/>
                </a:spcBef>
                <a:buClrTx/>
                <a:buSzTx/>
                <a:buFontTx/>
                <a:buNone/>
              </a:pPr>
              <a:t>28</a:t>
            </a:fld>
            <a:endParaRPr lang="en-US" altLang="en-US" sz="1200">
              <a:solidFill>
                <a:srgbClr val="000000"/>
              </a:solidFill>
            </a:endParaRPr>
          </a:p>
        </p:txBody>
      </p:sp>
    </p:spTree>
    <p:extLst>
      <p:ext uri="{BB962C8B-B14F-4D97-AF65-F5344CB8AC3E}">
        <p14:creationId xmlns:p14="http://schemas.microsoft.com/office/powerpoint/2010/main" val="6801662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a:t>How Can Boards Minimize Theft?</a:t>
            </a:r>
          </a:p>
        </p:txBody>
      </p:sp>
      <p:sp>
        <p:nvSpPr>
          <p:cNvPr id="45059" name="Content Placeholder 2"/>
          <p:cNvSpPr>
            <a:spLocks noGrp="1"/>
          </p:cNvSpPr>
          <p:nvPr>
            <p:ph idx="1"/>
          </p:nvPr>
        </p:nvSpPr>
        <p:spPr>
          <a:xfrm>
            <a:off x="2362201" y="1827213"/>
            <a:ext cx="7845425" cy="4114800"/>
          </a:xfrm>
        </p:spPr>
        <p:txBody>
          <a:bodyPr/>
          <a:lstStyle/>
          <a:p>
            <a:pPr eaLnBrk="1" hangingPunct="1"/>
            <a:r>
              <a:rPr lang="en-US" altLang="en-US" sz="2400" dirty="0"/>
              <a:t>Adopt appropriate internal financial controls, and monitor compliance.</a:t>
            </a:r>
          </a:p>
          <a:p>
            <a:r>
              <a:rPr lang="en-US" altLang="en-US" sz="2400" dirty="0"/>
              <a:t>Show up at meetings.</a:t>
            </a:r>
          </a:p>
          <a:p>
            <a:r>
              <a:rPr lang="en-US" altLang="en-US" sz="2400" dirty="0"/>
              <a:t>Pay attention to the organization’s finances.</a:t>
            </a:r>
          </a:p>
          <a:p>
            <a:r>
              <a:rPr lang="en-US" altLang="en-US" sz="2400" dirty="0"/>
              <a:t>Ask questions.</a:t>
            </a:r>
          </a:p>
          <a:p>
            <a:r>
              <a:rPr lang="en-US" altLang="en-US" sz="2400" dirty="0"/>
              <a:t>Do not “go along to get along.”</a:t>
            </a:r>
          </a:p>
          <a:p>
            <a:r>
              <a:rPr lang="en-US" altLang="en-US" sz="2400" dirty="0"/>
              <a:t>Do not accept excuses for financial information not being prepared, shared, or easily understood.</a:t>
            </a:r>
          </a:p>
          <a:p>
            <a:endParaRPr lang="en-US" altLang="en-US" dirty="0"/>
          </a:p>
        </p:txBody>
      </p:sp>
      <p:sp>
        <p:nvSpPr>
          <p:cNvPr id="45060"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6C16C9A0-E371-4788-8FC9-C713DF718CE5}" type="datetime1">
              <a:rPr lang="en-US" altLang="en-US" sz="1200">
                <a:solidFill>
                  <a:srgbClr val="000000"/>
                </a:solidFill>
              </a:rPr>
              <a:pPr>
                <a:spcBef>
                  <a:spcPct val="0"/>
                </a:spcBef>
                <a:buClrTx/>
                <a:buSzTx/>
                <a:buFontTx/>
                <a:buNone/>
              </a:pPr>
              <a:t>5/18/2021</a:t>
            </a:fld>
            <a:endParaRPr lang="en-US" altLang="en-US" sz="1200">
              <a:solidFill>
                <a:srgbClr val="000000"/>
              </a:solidFill>
            </a:endParaRPr>
          </a:p>
        </p:txBody>
      </p:sp>
      <p:sp>
        <p:nvSpPr>
          <p:cNvPr id="4506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r>
              <a:rPr lang="en-US" altLang="en-US" sz="1200">
                <a:solidFill>
                  <a:srgbClr val="000000"/>
                </a:solidFill>
              </a:rPr>
              <a:t>Office of the Attorney General</a:t>
            </a:r>
          </a:p>
        </p:txBody>
      </p:sp>
      <p:sp>
        <p:nvSpPr>
          <p:cNvPr id="450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CE3C1C47-9F72-4829-8D6B-2328280E8EED}" type="slidenum">
              <a:rPr lang="en-US" altLang="en-US" sz="1200">
                <a:solidFill>
                  <a:srgbClr val="000000"/>
                </a:solidFill>
              </a:rPr>
              <a:pPr>
                <a:spcBef>
                  <a:spcPct val="0"/>
                </a:spcBef>
                <a:buClrTx/>
                <a:buSzTx/>
                <a:buFontTx/>
                <a:buNone/>
              </a:pPr>
              <a:t>29</a:t>
            </a:fld>
            <a:endParaRPr lang="en-US" altLang="en-US" sz="1200">
              <a:solidFill>
                <a:srgbClr val="000000"/>
              </a:solidFill>
            </a:endParaRPr>
          </a:p>
        </p:txBody>
      </p:sp>
    </p:spTree>
    <p:extLst>
      <p:ext uri="{BB962C8B-B14F-4D97-AF65-F5344CB8AC3E}">
        <p14:creationId xmlns:p14="http://schemas.microsoft.com/office/powerpoint/2010/main" val="945761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lgn="ctr"/>
            <a:r>
              <a:rPr lang="en-US" altLang="en-US" dirty="0"/>
              <a:t>North Country Health Consortium</a:t>
            </a:r>
          </a:p>
        </p:txBody>
      </p:sp>
      <p:sp>
        <p:nvSpPr>
          <p:cNvPr id="15366" name="Content Placeholder 1"/>
          <p:cNvSpPr>
            <a:spLocks noGrp="1"/>
          </p:cNvSpPr>
          <p:nvPr>
            <p:ph idx="1"/>
          </p:nvPr>
        </p:nvSpPr>
        <p:spPr>
          <a:xfrm>
            <a:off x="838200" y="1409700"/>
            <a:ext cx="10515600" cy="4767263"/>
          </a:xfrm>
        </p:spPr>
        <p:txBody>
          <a:bodyPr>
            <a:normAutofit lnSpcReduction="10000"/>
          </a:bodyPr>
          <a:lstStyle/>
          <a:p>
            <a:r>
              <a:rPr lang="en-US" altLang="en-US" sz="2400" dirty="0"/>
              <a:t>Northern NH Area Health Education Center</a:t>
            </a:r>
          </a:p>
          <a:p>
            <a:r>
              <a:rPr lang="en-US" altLang="en-US" sz="2400" dirty="0"/>
              <a:t>North Country Regional Prevention Network</a:t>
            </a:r>
          </a:p>
          <a:p>
            <a:r>
              <a:rPr lang="en-US" altLang="en-US" sz="2400" dirty="0"/>
              <a:t>North Country Public Health Network</a:t>
            </a:r>
          </a:p>
          <a:p>
            <a:r>
              <a:rPr lang="en-US" altLang="en-US" sz="2400" dirty="0"/>
              <a:t>Oral Health </a:t>
            </a:r>
            <a:r>
              <a:rPr lang="en-US" altLang="en-US" sz="2400" dirty="0" err="1"/>
              <a:t>Prorgam</a:t>
            </a:r>
            <a:endParaRPr lang="en-US" altLang="en-US" sz="2400" dirty="0"/>
          </a:p>
          <a:p>
            <a:r>
              <a:rPr lang="en-US" altLang="en-US" sz="2400" dirty="0"/>
              <a:t>Community Health Worker Program</a:t>
            </a:r>
          </a:p>
          <a:p>
            <a:r>
              <a:rPr lang="en-US" altLang="en-US" sz="2400" dirty="0"/>
              <a:t>Drug Treatment Court for Grafton County</a:t>
            </a:r>
          </a:p>
          <a:p>
            <a:r>
              <a:rPr lang="en-US" altLang="en-US" sz="2400" dirty="0"/>
              <a:t>Region 7 Integrated Delivery Network (completed?)</a:t>
            </a:r>
          </a:p>
          <a:p>
            <a:r>
              <a:rPr lang="en-US" altLang="en-US" sz="2400" dirty="0"/>
              <a:t>Impaired Driver Care Management Program</a:t>
            </a:r>
          </a:p>
          <a:p>
            <a:r>
              <a:rPr lang="en-US" altLang="en-US" sz="2400" dirty="0"/>
              <a:t>Substance Use Disorder Treatment Services/WARM Program (discontinued?)</a:t>
            </a:r>
          </a:p>
          <a:p>
            <a:r>
              <a:rPr lang="en-US" altLang="en-US" sz="2400" dirty="0"/>
              <a:t>FY 2019 Total Revenue $6,710,650 ($259,744 loss)</a:t>
            </a:r>
          </a:p>
          <a:p>
            <a:r>
              <a:rPr lang="en-US" altLang="en-US" sz="2400" dirty="0"/>
              <a:t>FY 2019 Unrestricted Net Assets: $1,060,538, all unrestricted (IDN restricted?)</a:t>
            </a:r>
          </a:p>
        </p:txBody>
      </p:sp>
      <p:sp>
        <p:nvSpPr>
          <p:cNvPr id="15363"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378563E7-C9D5-4A7B-A999-FF5400F84401}" type="datetime1">
              <a:rPr lang="en-US" altLang="en-US" sz="1200">
                <a:solidFill>
                  <a:srgbClr val="000000"/>
                </a:solidFill>
              </a:rPr>
              <a:pPr>
                <a:spcBef>
                  <a:spcPct val="0"/>
                </a:spcBef>
                <a:buClrTx/>
                <a:buSzTx/>
                <a:buFontTx/>
                <a:buNone/>
              </a:pPr>
              <a:t>5/18/2021</a:t>
            </a:fld>
            <a:endParaRPr lang="en-US" altLang="en-US" sz="1200">
              <a:solidFill>
                <a:srgbClr val="000000"/>
              </a:solidFill>
            </a:endParaRPr>
          </a:p>
        </p:txBody>
      </p:sp>
      <p:sp>
        <p:nvSpPr>
          <p:cNvPr id="1536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r>
              <a:rPr lang="en-US" altLang="en-US" sz="1200">
                <a:solidFill>
                  <a:srgbClr val="000000"/>
                </a:solidFill>
              </a:rPr>
              <a:t>Office of the Attorney General</a:t>
            </a:r>
          </a:p>
        </p:txBody>
      </p:sp>
      <p:sp>
        <p:nvSpPr>
          <p:cNvPr id="1536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95077D02-09F4-419F-9A8B-3E29AD109CA0}" type="slidenum">
              <a:rPr lang="en-US" altLang="en-US" sz="1200">
                <a:solidFill>
                  <a:srgbClr val="000000"/>
                </a:solidFill>
              </a:rPr>
              <a:pPr>
                <a:spcBef>
                  <a:spcPct val="0"/>
                </a:spcBef>
                <a:buClrTx/>
                <a:buSzTx/>
                <a:buFontTx/>
                <a:buNone/>
              </a:pPr>
              <a:t>3</a:t>
            </a:fld>
            <a:endParaRPr lang="en-US" altLang="en-US" sz="1200">
              <a:solidFill>
                <a:srgbClr val="000000"/>
              </a:solidFill>
            </a:endParaRPr>
          </a:p>
        </p:txBody>
      </p:sp>
    </p:spTree>
    <p:extLst>
      <p:ext uri="{BB962C8B-B14F-4D97-AF65-F5344CB8AC3E}">
        <p14:creationId xmlns:p14="http://schemas.microsoft.com/office/powerpoint/2010/main" val="20601516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a:t>Duty of Care</a:t>
            </a:r>
            <a:br>
              <a:rPr lang="en-US" altLang="en-US"/>
            </a:br>
            <a:r>
              <a:rPr lang="en-US" altLang="en-US"/>
              <a:t>The “bobble-head board”</a:t>
            </a:r>
          </a:p>
        </p:txBody>
      </p:sp>
      <p:sp>
        <p:nvSpPr>
          <p:cNvPr id="46083" name="Content Placeholder 2"/>
          <p:cNvSpPr>
            <a:spLocks noGrp="1"/>
          </p:cNvSpPr>
          <p:nvPr>
            <p:ph idx="1"/>
          </p:nvPr>
        </p:nvSpPr>
        <p:spPr/>
        <p:txBody>
          <a:bodyPr/>
          <a:lstStyle/>
          <a:p>
            <a:r>
              <a:rPr lang="en-US" altLang="en-US" sz="2400"/>
              <a:t>Anyone familiar with bobble-head dolls knows the heads on these figures move up and down in response to the slightest pressure.</a:t>
            </a:r>
          </a:p>
          <a:p>
            <a:r>
              <a:rPr lang="en-US" altLang="en-US" sz="2400"/>
              <a:t>Do members of your board nod their heads in approval, or fail to dissent, when any pressure is brought to bear during the meeting?</a:t>
            </a:r>
          </a:p>
          <a:p>
            <a:r>
              <a:rPr lang="en-US" altLang="en-US" sz="2400"/>
              <a:t>Are questions and/or opposing opinions discouraged by officers or other directors?</a:t>
            </a:r>
          </a:p>
          <a:p>
            <a:endParaRPr lang="en-US" altLang="en-US"/>
          </a:p>
        </p:txBody>
      </p:sp>
      <p:sp>
        <p:nvSpPr>
          <p:cNvPr id="46084"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2C42448D-4869-4FC1-B092-CB0A56EDA8EE}" type="datetime1">
              <a:rPr lang="en-US" altLang="en-US" sz="1200">
                <a:solidFill>
                  <a:srgbClr val="000000"/>
                </a:solidFill>
              </a:rPr>
              <a:pPr>
                <a:spcBef>
                  <a:spcPct val="0"/>
                </a:spcBef>
                <a:buClrTx/>
                <a:buSzTx/>
                <a:buFontTx/>
                <a:buNone/>
              </a:pPr>
              <a:t>5/18/2021</a:t>
            </a:fld>
            <a:endParaRPr lang="en-US" altLang="en-US" sz="1200">
              <a:solidFill>
                <a:srgbClr val="000000"/>
              </a:solidFill>
            </a:endParaRPr>
          </a:p>
        </p:txBody>
      </p:sp>
      <p:sp>
        <p:nvSpPr>
          <p:cNvPr id="4608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r>
              <a:rPr lang="en-US" altLang="en-US" sz="1200">
                <a:solidFill>
                  <a:srgbClr val="000000"/>
                </a:solidFill>
              </a:rPr>
              <a:t>Office of the Attorney General</a:t>
            </a:r>
          </a:p>
        </p:txBody>
      </p:sp>
      <p:sp>
        <p:nvSpPr>
          <p:cNvPr id="4608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949B57DD-3018-4F52-A23B-6A3D5CBB7FA0}" type="slidenum">
              <a:rPr lang="en-US" altLang="en-US" sz="1200">
                <a:solidFill>
                  <a:srgbClr val="000000"/>
                </a:solidFill>
              </a:rPr>
              <a:pPr>
                <a:spcBef>
                  <a:spcPct val="0"/>
                </a:spcBef>
                <a:buClrTx/>
                <a:buSzTx/>
                <a:buFontTx/>
                <a:buNone/>
              </a:pPr>
              <a:t>30</a:t>
            </a:fld>
            <a:endParaRPr lang="en-US" altLang="en-US" sz="1200">
              <a:solidFill>
                <a:srgbClr val="000000"/>
              </a:solidFill>
            </a:endParaRPr>
          </a:p>
        </p:txBody>
      </p:sp>
    </p:spTree>
    <p:extLst>
      <p:ext uri="{BB962C8B-B14F-4D97-AF65-F5344CB8AC3E}">
        <p14:creationId xmlns:p14="http://schemas.microsoft.com/office/powerpoint/2010/main" val="25762604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en-US"/>
              <a:t>Duty of Obedience</a:t>
            </a:r>
          </a:p>
        </p:txBody>
      </p:sp>
      <p:sp>
        <p:nvSpPr>
          <p:cNvPr id="47107" name="Rectangle 3"/>
          <p:cNvSpPr>
            <a:spLocks noGrp="1" noChangeArrowheads="1"/>
          </p:cNvSpPr>
          <p:nvPr>
            <p:ph idx="1"/>
          </p:nvPr>
        </p:nvSpPr>
        <p:spPr>
          <a:xfrm>
            <a:off x="1371601" y="1827213"/>
            <a:ext cx="8836026" cy="4114800"/>
          </a:xfrm>
        </p:spPr>
        <p:txBody>
          <a:bodyPr/>
          <a:lstStyle/>
          <a:p>
            <a:pPr eaLnBrk="1" hangingPunct="1"/>
            <a:r>
              <a:rPr lang="en-US" altLang="en-US" sz="2400" dirty="0"/>
              <a:t>Directors must follow the organization’s mission – beware of mission creep</a:t>
            </a:r>
          </a:p>
          <a:p>
            <a:pPr eaLnBrk="1" hangingPunct="1"/>
            <a:r>
              <a:rPr lang="en-US" altLang="en-US" sz="2400" dirty="0"/>
              <a:t>Directors must be confident donations are managed in accordance with the directives of the donor/terms of the fundraising campaign</a:t>
            </a:r>
          </a:p>
          <a:p>
            <a:pPr eaLnBrk="1" hangingPunct="1"/>
            <a:r>
              <a:rPr lang="en-US" altLang="en-US" sz="2400" dirty="0"/>
              <a:t>Donor restricted gifts include time or purpose restricted funds</a:t>
            </a:r>
          </a:p>
          <a:p>
            <a:pPr eaLnBrk="1" hangingPunct="1"/>
            <a:r>
              <a:rPr lang="en-US" altLang="en-US" sz="2400" dirty="0"/>
              <a:t>If you receive restricted gifts (building fund, endowment), contact your accountant. You may call us as well.</a:t>
            </a:r>
          </a:p>
          <a:p>
            <a:pPr eaLnBrk="1" hangingPunct="1"/>
            <a:r>
              <a:rPr lang="en-US" altLang="en-US" sz="2400" dirty="0"/>
              <a:t>Consider a gifts acceptance policy</a:t>
            </a:r>
          </a:p>
        </p:txBody>
      </p:sp>
      <p:sp>
        <p:nvSpPr>
          <p:cNvPr id="47108"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B1653BD6-0B60-4228-83AA-E22BFA2EFFE4}" type="datetime1">
              <a:rPr lang="en-US" altLang="en-US" sz="1200">
                <a:solidFill>
                  <a:srgbClr val="000000"/>
                </a:solidFill>
              </a:rPr>
              <a:pPr>
                <a:spcBef>
                  <a:spcPct val="0"/>
                </a:spcBef>
                <a:buClrTx/>
                <a:buSzTx/>
                <a:buFontTx/>
                <a:buNone/>
              </a:pPr>
              <a:t>5/18/2021</a:t>
            </a:fld>
            <a:endParaRPr lang="en-US" altLang="en-US" sz="1200">
              <a:solidFill>
                <a:srgbClr val="000000"/>
              </a:solidFill>
            </a:endParaRPr>
          </a:p>
        </p:txBody>
      </p:sp>
      <p:sp>
        <p:nvSpPr>
          <p:cNvPr id="4710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r>
              <a:rPr lang="en-US" altLang="en-US" sz="1200">
                <a:solidFill>
                  <a:srgbClr val="000000"/>
                </a:solidFill>
              </a:rPr>
              <a:t>Office of the Attorney General</a:t>
            </a:r>
          </a:p>
        </p:txBody>
      </p:sp>
      <p:sp>
        <p:nvSpPr>
          <p:cNvPr id="4711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08E68887-210B-40ED-BCBC-4C01168206CD}" type="slidenum">
              <a:rPr lang="en-US" altLang="en-US" sz="1200">
                <a:solidFill>
                  <a:srgbClr val="000000"/>
                </a:solidFill>
              </a:rPr>
              <a:pPr>
                <a:spcBef>
                  <a:spcPct val="0"/>
                </a:spcBef>
                <a:buClrTx/>
                <a:buSzTx/>
                <a:buFontTx/>
                <a:buNone/>
              </a:pPr>
              <a:t>31</a:t>
            </a:fld>
            <a:endParaRPr lang="en-US" altLang="en-US" sz="1200">
              <a:solidFill>
                <a:srgbClr val="000000"/>
              </a:solidFill>
            </a:endParaRPr>
          </a:p>
        </p:txBody>
      </p:sp>
    </p:spTree>
    <p:extLst>
      <p:ext uri="{BB962C8B-B14F-4D97-AF65-F5344CB8AC3E}">
        <p14:creationId xmlns:p14="http://schemas.microsoft.com/office/powerpoint/2010/main" val="3909890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ltLang="en-US"/>
              <a:t>Duty of Obedience</a:t>
            </a:r>
            <a:br>
              <a:rPr lang="en-US" altLang="en-US"/>
            </a:br>
            <a:r>
              <a:rPr lang="en-US" altLang="en-US"/>
              <a:t>Restricted Funds</a:t>
            </a:r>
          </a:p>
        </p:txBody>
      </p:sp>
      <p:sp>
        <p:nvSpPr>
          <p:cNvPr id="48131" name="Content Placeholder 2"/>
          <p:cNvSpPr>
            <a:spLocks noGrp="1"/>
          </p:cNvSpPr>
          <p:nvPr>
            <p:ph idx="1"/>
          </p:nvPr>
        </p:nvSpPr>
        <p:spPr>
          <a:xfrm>
            <a:off x="2362201" y="1981200"/>
            <a:ext cx="7770813" cy="4114800"/>
          </a:xfrm>
        </p:spPr>
        <p:txBody>
          <a:bodyPr/>
          <a:lstStyle/>
          <a:p>
            <a:r>
              <a:rPr lang="en-US" altLang="en-US" sz="2400" dirty="0"/>
              <a:t>Donor restricted (endowment)  - if permanent, annual spending of more than 7% of value is presumed imprudent (UPMIFA)</a:t>
            </a:r>
          </a:p>
          <a:p>
            <a:r>
              <a:rPr lang="en-US" altLang="en-US" sz="2400" dirty="0"/>
              <a:t>Donor restricted includes time or purpose restricted funds</a:t>
            </a:r>
          </a:p>
          <a:p>
            <a:r>
              <a:rPr lang="en-US" altLang="en-US" sz="2400" dirty="0"/>
              <a:t>Unrestricted – may be used for any purpose related to mission. Includes board restricted funds.</a:t>
            </a:r>
          </a:p>
          <a:p>
            <a:r>
              <a:rPr lang="en-US" altLang="en-US" sz="2400" dirty="0"/>
              <a:t>Donor intent is paramount</a:t>
            </a:r>
          </a:p>
          <a:p>
            <a:pPr marL="0" indent="0">
              <a:buNone/>
            </a:pPr>
            <a:endParaRPr lang="en-US" altLang="en-US" dirty="0"/>
          </a:p>
          <a:p>
            <a:endParaRPr lang="en-US" altLang="en-US" dirty="0"/>
          </a:p>
        </p:txBody>
      </p:sp>
      <p:sp>
        <p:nvSpPr>
          <p:cNvPr id="48132"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78A052FA-5C12-4349-8152-45886EE9E892}" type="datetime1">
              <a:rPr lang="en-US" altLang="en-US" sz="1200">
                <a:solidFill>
                  <a:srgbClr val="000000"/>
                </a:solidFill>
              </a:rPr>
              <a:pPr>
                <a:spcBef>
                  <a:spcPct val="0"/>
                </a:spcBef>
                <a:buClrTx/>
                <a:buSzTx/>
                <a:buFontTx/>
                <a:buNone/>
              </a:pPr>
              <a:t>5/18/2021</a:t>
            </a:fld>
            <a:endParaRPr lang="en-US" altLang="en-US" sz="1200">
              <a:solidFill>
                <a:srgbClr val="000000"/>
              </a:solidFill>
            </a:endParaRPr>
          </a:p>
        </p:txBody>
      </p:sp>
      <p:sp>
        <p:nvSpPr>
          <p:cNvPr id="4813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r>
              <a:rPr lang="en-US" altLang="en-US" sz="1200">
                <a:solidFill>
                  <a:srgbClr val="000000"/>
                </a:solidFill>
              </a:rPr>
              <a:t>Office of the Attorney General</a:t>
            </a:r>
          </a:p>
        </p:txBody>
      </p:sp>
      <p:sp>
        <p:nvSpPr>
          <p:cNvPr id="481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E8ACFDEC-E325-44E2-8265-DA95A3008828}" type="slidenum">
              <a:rPr lang="en-US" altLang="en-US" sz="1200">
                <a:solidFill>
                  <a:srgbClr val="000000"/>
                </a:solidFill>
              </a:rPr>
              <a:pPr>
                <a:spcBef>
                  <a:spcPct val="0"/>
                </a:spcBef>
                <a:buClrTx/>
                <a:buSzTx/>
                <a:buFontTx/>
                <a:buNone/>
              </a:pPr>
              <a:t>32</a:t>
            </a:fld>
            <a:endParaRPr lang="en-US" altLang="en-US" sz="1200">
              <a:solidFill>
                <a:srgbClr val="000000"/>
              </a:solidFill>
            </a:endParaRPr>
          </a:p>
        </p:txBody>
      </p:sp>
    </p:spTree>
    <p:extLst>
      <p:ext uri="{BB962C8B-B14F-4D97-AF65-F5344CB8AC3E}">
        <p14:creationId xmlns:p14="http://schemas.microsoft.com/office/powerpoint/2010/main" val="41349749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en-US"/>
              <a:t>Topics on Best Practices</a:t>
            </a:r>
          </a:p>
        </p:txBody>
      </p:sp>
      <p:sp>
        <p:nvSpPr>
          <p:cNvPr id="49155" name="Content Placeholder 2"/>
          <p:cNvSpPr>
            <a:spLocks noGrp="1"/>
          </p:cNvSpPr>
          <p:nvPr>
            <p:ph idx="1"/>
          </p:nvPr>
        </p:nvSpPr>
        <p:spPr/>
        <p:txBody>
          <a:bodyPr/>
          <a:lstStyle/>
          <a:p>
            <a:r>
              <a:rPr lang="en-US" altLang="en-US"/>
              <a:t>Ideas for good governance</a:t>
            </a:r>
          </a:p>
          <a:p>
            <a:r>
              <a:rPr lang="en-US" altLang="en-US"/>
              <a:t>Liability and immunity for board and volunteers</a:t>
            </a:r>
          </a:p>
          <a:p>
            <a:r>
              <a:rPr lang="en-US" altLang="en-US"/>
              <a:t>Bylaw basics</a:t>
            </a:r>
          </a:p>
        </p:txBody>
      </p:sp>
      <p:sp>
        <p:nvSpPr>
          <p:cNvPr id="4915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E9D45847-AC5D-4E48-9B15-6BD38C4AA879}" type="datetime1">
              <a:rPr lang="en-US" altLang="en-US" sz="1200">
                <a:solidFill>
                  <a:srgbClr val="000000"/>
                </a:solidFill>
              </a:rPr>
              <a:pPr>
                <a:spcBef>
                  <a:spcPct val="0"/>
                </a:spcBef>
                <a:buClrTx/>
                <a:buSzTx/>
                <a:buFontTx/>
                <a:buNone/>
              </a:pPr>
              <a:t>5/18/2021</a:t>
            </a:fld>
            <a:endParaRPr lang="en-US" altLang="en-US" sz="1200">
              <a:solidFill>
                <a:srgbClr val="000000"/>
              </a:solidFill>
            </a:endParaRPr>
          </a:p>
        </p:txBody>
      </p:sp>
      <p:sp>
        <p:nvSpPr>
          <p:cNvPr id="491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r>
              <a:rPr lang="en-US" altLang="en-US" sz="1200">
                <a:solidFill>
                  <a:srgbClr val="000000"/>
                </a:solidFill>
              </a:rPr>
              <a:t>Office of the Attorney General</a:t>
            </a:r>
          </a:p>
        </p:txBody>
      </p:sp>
      <p:sp>
        <p:nvSpPr>
          <p:cNvPr id="491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354AD02E-5959-4B98-9505-BC7995D25778}" type="slidenum">
              <a:rPr lang="en-US" altLang="en-US" sz="1200">
                <a:solidFill>
                  <a:srgbClr val="000000"/>
                </a:solidFill>
              </a:rPr>
              <a:pPr>
                <a:spcBef>
                  <a:spcPct val="0"/>
                </a:spcBef>
                <a:buClrTx/>
                <a:buSzTx/>
                <a:buFontTx/>
                <a:buNone/>
              </a:pPr>
              <a:t>33</a:t>
            </a:fld>
            <a:endParaRPr lang="en-US" altLang="en-US" sz="1200">
              <a:solidFill>
                <a:srgbClr val="000000"/>
              </a:solidFill>
            </a:endParaRPr>
          </a:p>
        </p:txBody>
      </p:sp>
    </p:spTree>
    <p:extLst>
      <p:ext uri="{BB962C8B-B14F-4D97-AF65-F5344CB8AC3E}">
        <p14:creationId xmlns:p14="http://schemas.microsoft.com/office/powerpoint/2010/main" val="10138762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sz="3200"/>
              <a:t>New Directors should receive</a:t>
            </a:r>
          </a:p>
        </p:txBody>
      </p:sp>
      <p:sp>
        <p:nvSpPr>
          <p:cNvPr id="50179" name="Rectangle 3"/>
          <p:cNvSpPr>
            <a:spLocks noGrp="1" noChangeArrowheads="1"/>
          </p:cNvSpPr>
          <p:nvPr>
            <p:ph idx="1"/>
          </p:nvPr>
        </p:nvSpPr>
        <p:spPr/>
        <p:txBody>
          <a:bodyPr/>
          <a:lstStyle/>
          <a:p>
            <a:pPr eaLnBrk="1" hangingPunct="1"/>
            <a:r>
              <a:rPr lang="en-US" altLang="en-US" dirty="0"/>
              <a:t>New board member orientation</a:t>
            </a:r>
          </a:p>
          <a:p>
            <a:pPr eaLnBrk="1" hangingPunct="1"/>
            <a:r>
              <a:rPr lang="en-US" altLang="en-US" dirty="0"/>
              <a:t>Tour of facilities</a:t>
            </a:r>
          </a:p>
          <a:p>
            <a:pPr eaLnBrk="1" hangingPunct="1"/>
            <a:r>
              <a:rPr lang="en-US" altLang="en-US" dirty="0"/>
              <a:t>Introduction to staff</a:t>
            </a:r>
          </a:p>
          <a:p>
            <a:pPr eaLnBrk="1" hangingPunct="1"/>
            <a:r>
              <a:rPr lang="en-US" altLang="en-US" dirty="0"/>
              <a:t>Presentation of Board Member Manual</a:t>
            </a:r>
          </a:p>
          <a:p>
            <a:pPr eaLnBrk="1" hangingPunct="1"/>
            <a:r>
              <a:rPr lang="en-US" altLang="en-US" dirty="0"/>
              <a:t>Director Agreement(?)</a:t>
            </a:r>
          </a:p>
        </p:txBody>
      </p:sp>
      <p:sp>
        <p:nvSpPr>
          <p:cNvPr id="50180"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5F5AB66E-2E05-4E3A-97E0-4C6438C2019B}" type="datetime1">
              <a:rPr lang="en-US" altLang="en-US" sz="1200">
                <a:solidFill>
                  <a:srgbClr val="000000"/>
                </a:solidFill>
              </a:rPr>
              <a:pPr>
                <a:spcBef>
                  <a:spcPct val="0"/>
                </a:spcBef>
                <a:buClrTx/>
                <a:buSzTx/>
                <a:buFontTx/>
                <a:buNone/>
              </a:pPr>
              <a:t>5/18/2021</a:t>
            </a:fld>
            <a:endParaRPr lang="en-US" altLang="en-US" sz="1200">
              <a:solidFill>
                <a:srgbClr val="000000"/>
              </a:solidFill>
            </a:endParaRPr>
          </a:p>
        </p:txBody>
      </p:sp>
      <p:sp>
        <p:nvSpPr>
          <p:cNvPr id="5018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r>
              <a:rPr lang="en-US" altLang="en-US" sz="1200">
                <a:solidFill>
                  <a:srgbClr val="000000"/>
                </a:solidFill>
              </a:rPr>
              <a:t>Office of the Attorney General</a:t>
            </a:r>
          </a:p>
        </p:txBody>
      </p:sp>
      <p:sp>
        <p:nvSpPr>
          <p:cNvPr id="5018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87FE6FD8-94C5-4020-BD4C-CE5A285DA914}" type="slidenum">
              <a:rPr lang="en-US" altLang="en-US" sz="1200">
                <a:solidFill>
                  <a:srgbClr val="000000"/>
                </a:solidFill>
              </a:rPr>
              <a:pPr>
                <a:spcBef>
                  <a:spcPct val="0"/>
                </a:spcBef>
                <a:buClrTx/>
                <a:buSzTx/>
                <a:buFontTx/>
                <a:buNone/>
              </a:pPr>
              <a:t>34</a:t>
            </a:fld>
            <a:endParaRPr lang="en-US" altLang="en-US" sz="1200">
              <a:solidFill>
                <a:srgbClr val="000000"/>
              </a:solidFill>
            </a:endParaRPr>
          </a:p>
        </p:txBody>
      </p:sp>
    </p:spTree>
    <p:extLst>
      <p:ext uri="{BB962C8B-B14F-4D97-AF65-F5344CB8AC3E}">
        <p14:creationId xmlns:p14="http://schemas.microsoft.com/office/powerpoint/2010/main" val="34695982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714750" y="381000"/>
            <a:ext cx="5526088" cy="1219200"/>
          </a:xfrm>
        </p:spPr>
        <p:txBody>
          <a:bodyPr/>
          <a:lstStyle/>
          <a:p>
            <a:pPr algn="ctr" eaLnBrk="1" hangingPunct="1"/>
            <a:r>
              <a:rPr lang="en-US" altLang="en-US" b="1"/>
              <a:t>Govern or Manage?</a:t>
            </a:r>
          </a:p>
        </p:txBody>
      </p:sp>
      <p:sp>
        <p:nvSpPr>
          <p:cNvPr id="51203" name="Rectangle 3"/>
          <p:cNvSpPr>
            <a:spLocks noGrp="1" noChangeArrowheads="1"/>
          </p:cNvSpPr>
          <p:nvPr>
            <p:ph idx="1"/>
          </p:nvPr>
        </p:nvSpPr>
        <p:spPr>
          <a:xfrm>
            <a:off x="1968500" y="1600201"/>
            <a:ext cx="8242300" cy="4525963"/>
          </a:xfrm>
        </p:spPr>
        <p:txBody>
          <a:bodyPr/>
          <a:lstStyle/>
          <a:p>
            <a:r>
              <a:rPr lang="en-US" altLang="en-US" dirty="0"/>
              <a:t>It is the responsibility of the board of directors to govern.</a:t>
            </a:r>
          </a:p>
          <a:p>
            <a:r>
              <a:rPr lang="en-US" altLang="en-US" dirty="0"/>
              <a:t>Staff manages. </a:t>
            </a:r>
          </a:p>
          <a:p>
            <a:r>
              <a:rPr lang="en-US" altLang="en-US" dirty="0"/>
              <a:t>While the board may delegate authority for certain responsibilities, it must create systems, like financial systems, to insure these responsibilities are met</a:t>
            </a:r>
            <a:r>
              <a:rPr lang="en-US" altLang="en-US" sz="3200" dirty="0"/>
              <a:t>. </a:t>
            </a:r>
          </a:p>
          <a:p>
            <a:pPr eaLnBrk="1" hangingPunct="1"/>
            <a:endParaRPr lang="en-US" altLang="en-US" sz="3200" b="1" dirty="0"/>
          </a:p>
          <a:p>
            <a:pPr eaLnBrk="1" hangingPunct="1"/>
            <a:endParaRPr lang="en-US" altLang="en-US" sz="3200" dirty="0"/>
          </a:p>
        </p:txBody>
      </p:sp>
      <p:sp>
        <p:nvSpPr>
          <p:cNvPr id="51204"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3A90B7B9-41A2-4AE5-B3A7-511D2F2D871B}" type="datetime1">
              <a:rPr lang="en-US" altLang="en-US" sz="1200">
                <a:solidFill>
                  <a:srgbClr val="000000"/>
                </a:solidFill>
              </a:rPr>
              <a:pPr>
                <a:spcBef>
                  <a:spcPct val="0"/>
                </a:spcBef>
                <a:buClrTx/>
                <a:buSzTx/>
                <a:buFontTx/>
                <a:buNone/>
              </a:pPr>
              <a:t>5/18/2021</a:t>
            </a:fld>
            <a:endParaRPr lang="en-US" altLang="en-US" sz="1200">
              <a:solidFill>
                <a:srgbClr val="000000"/>
              </a:solidFill>
            </a:endParaRPr>
          </a:p>
        </p:txBody>
      </p:sp>
      <p:sp>
        <p:nvSpPr>
          <p:cNvPr id="5120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r>
              <a:rPr lang="en-US" altLang="en-US" sz="1200">
                <a:solidFill>
                  <a:srgbClr val="000000"/>
                </a:solidFill>
              </a:rPr>
              <a:t>Office of the Attorney General</a:t>
            </a:r>
          </a:p>
        </p:txBody>
      </p:sp>
      <p:sp>
        <p:nvSpPr>
          <p:cNvPr id="5120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636AA8C5-4694-4070-8D2E-9D513C85397A}" type="slidenum">
              <a:rPr lang="en-US" altLang="en-US" sz="1200">
                <a:solidFill>
                  <a:srgbClr val="000000"/>
                </a:solidFill>
              </a:rPr>
              <a:pPr>
                <a:spcBef>
                  <a:spcPct val="0"/>
                </a:spcBef>
                <a:buClrTx/>
                <a:buSzTx/>
                <a:buFontTx/>
                <a:buNone/>
              </a:pPr>
              <a:t>35</a:t>
            </a:fld>
            <a:endParaRPr lang="en-US" altLang="en-US" sz="1200">
              <a:solidFill>
                <a:srgbClr val="000000"/>
              </a:solidFill>
            </a:endParaRPr>
          </a:p>
        </p:txBody>
      </p:sp>
    </p:spTree>
    <p:extLst>
      <p:ext uri="{BB962C8B-B14F-4D97-AF65-F5344CB8AC3E}">
        <p14:creationId xmlns:p14="http://schemas.microsoft.com/office/powerpoint/2010/main" val="30196409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altLang="en-US"/>
              <a:t>Director immunity</a:t>
            </a:r>
          </a:p>
        </p:txBody>
      </p:sp>
      <p:sp>
        <p:nvSpPr>
          <p:cNvPr id="53251" name="Content Placeholder 2"/>
          <p:cNvSpPr>
            <a:spLocks noGrp="1"/>
          </p:cNvSpPr>
          <p:nvPr>
            <p:ph idx="1"/>
          </p:nvPr>
        </p:nvSpPr>
        <p:spPr>
          <a:xfrm>
            <a:off x="2362201" y="1827213"/>
            <a:ext cx="7845425" cy="4114800"/>
          </a:xfrm>
        </p:spPr>
        <p:txBody>
          <a:bodyPr/>
          <a:lstStyle/>
          <a:p>
            <a:r>
              <a:rPr lang="en-US" altLang="en-US" sz="2400" dirty="0"/>
              <a:t>NCHC Articles of Agreement provide for director immunity if acting in good faith, not involved in breach of duty of loyalty</a:t>
            </a:r>
          </a:p>
          <a:p>
            <a:r>
              <a:rPr lang="en-US" altLang="en-US" sz="2400" dirty="0"/>
              <a:t>Directors and officers are not liable for damages if the they acted in good faith, without willful or wanton negligence, in the course of carrying out the charitable purposes of the organization. RSA 508:16</a:t>
            </a:r>
          </a:p>
          <a:p>
            <a:r>
              <a:rPr lang="en-US" altLang="en-US" sz="2400" dirty="0"/>
              <a:t>Does not apply to paid directors and officers</a:t>
            </a:r>
          </a:p>
          <a:p>
            <a:r>
              <a:rPr lang="en-US" altLang="en-US" sz="2400" dirty="0"/>
              <a:t>Consider director &amp; officer insurance</a:t>
            </a:r>
          </a:p>
          <a:p>
            <a:endParaRPr lang="en-US" altLang="en-US" dirty="0"/>
          </a:p>
        </p:txBody>
      </p:sp>
      <p:sp>
        <p:nvSpPr>
          <p:cNvPr id="53252"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2BE3257E-E980-49D9-8654-122F03166C9A}" type="datetime1">
              <a:rPr lang="en-US" altLang="en-US" sz="1200">
                <a:solidFill>
                  <a:srgbClr val="000000"/>
                </a:solidFill>
              </a:rPr>
              <a:pPr>
                <a:spcBef>
                  <a:spcPct val="0"/>
                </a:spcBef>
                <a:buClrTx/>
                <a:buSzTx/>
                <a:buFontTx/>
                <a:buNone/>
              </a:pPr>
              <a:t>5/18/2021</a:t>
            </a:fld>
            <a:endParaRPr lang="en-US" altLang="en-US" sz="1200">
              <a:solidFill>
                <a:srgbClr val="000000"/>
              </a:solidFill>
            </a:endParaRPr>
          </a:p>
        </p:txBody>
      </p:sp>
      <p:sp>
        <p:nvSpPr>
          <p:cNvPr id="5325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r>
              <a:rPr lang="en-US" altLang="en-US" sz="1200">
                <a:solidFill>
                  <a:srgbClr val="000000"/>
                </a:solidFill>
              </a:rPr>
              <a:t>Office of the Attorney General</a:t>
            </a:r>
          </a:p>
        </p:txBody>
      </p:sp>
      <p:sp>
        <p:nvSpPr>
          <p:cNvPr id="532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B03046FF-856F-4249-9AFE-69A002B0517E}" type="slidenum">
              <a:rPr lang="en-US" altLang="en-US" sz="1200">
                <a:solidFill>
                  <a:srgbClr val="000000"/>
                </a:solidFill>
              </a:rPr>
              <a:pPr>
                <a:spcBef>
                  <a:spcPct val="0"/>
                </a:spcBef>
                <a:buClrTx/>
                <a:buSzTx/>
                <a:buFontTx/>
                <a:buNone/>
              </a:pPr>
              <a:t>36</a:t>
            </a:fld>
            <a:endParaRPr lang="en-US" altLang="en-US" sz="1200">
              <a:solidFill>
                <a:srgbClr val="000000"/>
              </a:solidFill>
            </a:endParaRPr>
          </a:p>
        </p:txBody>
      </p:sp>
    </p:spTree>
    <p:extLst>
      <p:ext uri="{BB962C8B-B14F-4D97-AF65-F5344CB8AC3E}">
        <p14:creationId xmlns:p14="http://schemas.microsoft.com/office/powerpoint/2010/main" val="22908300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altLang="en-US"/>
              <a:t>Volunteer Immunity</a:t>
            </a:r>
          </a:p>
        </p:txBody>
      </p:sp>
      <p:sp>
        <p:nvSpPr>
          <p:cNvPr id="54275" name="Content Placeholder 2"/>
          <p:cNvSpPr>
            <a:spLocks noGrp="1"/>
          </p:cNvSpPr>
          <p:nvPr>
            <p:ph idx="1"/>
          </p:nvPr>
        </p:nvSpPr>
        <p:spPr>
          <a:xfrm>
            <a:off x="1651001" y="1827213"/>
            <a:ext cx="8556626" cy="4114800"/>
          </a:xfrm>
        </p:spPr>
        <p:txBody>
          <a:bodyPr/>
          <a:lstStyle/>
          <a:p>
            <a:pPr lvl="1">
              <a:spcBef>
                <a:spcPts val="1200"/>
              </a:spcBef>
              <a:buNone/>
            </a:pPr>
            <a:r>
              <a:rPr lang="en-US" altLang="en-US" dirty="0"/>
              <a:t> RSA 508:17 Volunteers are immune if:</a:t>
            </a:r>
          </a:p>
          <a:p>
            <a:pPr lvl="1">
              <a:spcBef>
                <a:spcPts val="1200"/>
              </a:spcBef>
              <a:buNone/>
            </a:pPr>
            <a:r>
              <a:rPr lang="en-US" altLang="en-US" dirty="0"/>
              <a:t>	- the organization has a record of the volunteer</a:t>
            </a:r>
          </a:p>
          <a:p>
            <a:pPr lvl="1">
              <a:spcBef>
                <a:spcPts val="1200"/>
              </a:spcBef>
              <a:buNone/>
            </a:pPr>
            <a:r>
              <a:rPr lang="en-US" altLang="en-US" dirty="0"/>
              <a:t>	- the volunteer was acting within the scope of his/her service</a:t>
            </a:r>
          </a:p>
          <a:p>
            <a:pPr lvl="1">
              <a:spcBef>
                <a:spcPts val="1200"/>
              </a:spcBef>
              <a:buNone/>
            </a:pPr>
            <a:r>
              <a:rPr lang="en-US" altLang="en-US" dirty="0"/>
              <a:t>	- the volunteer did not act with willful, wanton or grossly negligent misconduct</a:t>
            </a:r>
          </a:p>
          <a:p>
            <a:pPr lvl="1">
              <a:spcBef>
                <a:spcPts val="1200"/>
              </a:spcBef>
              <a:buNone/>
            </a:pPr>
            <a:r>
              <a:rPr lang="en-US" altLang="en-US" dirty="0"/>
              <a:t>   - does not apply to transportation or premises</a:t>
            </a:r>
            <a:endParaRPr lang="en-US" altLang="en-US" sz="2000" dirty="0"/>
          </a:p>
          <a:p>
            <a:endParaRPr lang="en-US" altLang="en-US" dirty="0"/>
          </a:p>
        </p:txBody>
      </p:sp>
      <p:sp>
        <p:nvSpPr>
          <p:cNvPr id="5427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6B1B3564-6BF6-4CFD-880E-559E9FACEC3C}" type="datetime1">
              <a:rPr lang="en-US" altLang="en-US" sz="1200">
                <a:solidFill>
                  <a:srgbClr val="000000"/>
                </a:solidFill>
              </a:rPr>
              <a:pPr>
                <a:spcBef>
                  <a:spcPct val="0"/>
                </a:spcBef>
                <a:buClrTx/>
                <a:buSzTx/>
                <a:buFontTx/>
                <a:buNone/>
              </a:pPr>
              <a:t>5/18/2021</a:t>
            </a:fld>
            <a:endParaRPr lang="en-US" altLang="en-US" sz="1200">
              <a:solidFill>
                <a:srgbClr val="000000"/>
              </a:solidFill>
            </a:endParaRPr>
          </a:p>
        </p:txBody>
      </p:sp>
      <p:sp>
        <p:nvSpPr>
          <p:cNvPr id="542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r>
              <a:rPr lang="en-US" altLang="en-US" sz="1200">
                <a:solidFill>
                  <a:srgbClr val="000000"/>
                </a:solidFill>
              </a:rPr>
              <a:t>Office of the Attorney General</a:t>
            </a:r>
          </a:p>
        </p:txBody>
      </p:sp>
      <p:sp>
        <p:nvSpPr>
          <p:cNvPr id="542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31A1F07E-8223-4463-B4A9-6030726739F1}" type="slidenum">
              <a:rPr lang="en-US" altLang="en-US" sz="1200">
                <a:solidFill>
                  <a:srgbClr val="000000"/>
                </a:solidFill>
              </a:rPr>
              <a:pPr>
                <a:spcBef>
                  <a:spcPct val="0"/>
                </a:spcBef>
                <a:buClrTx/>
                <a:buSzTx/>
                <a:buFontTx/>
                <a:buNone/>
              </a:pPr>
              <a:t>37</a:t>
            </a:fld>
            <a:endParaRPr lang="en-US" altLang="en-US" sz="1200">
              <a:solidFill>
                <a:srgbClr val="000000"/>
              </a:solidFill>
            </a:endParaRPr>
          </a:p>
        </p:txBody>
      </p:sp>
    </p:spTree>
    <p:extLst>
      <p:ext uri="{BB962C8B-B14F-4D97-AF65-F5344CB8AC3E}">
        <p14:creationId xmlns:p14="http://schemas.microsoft.com/office/powerpoint/2010/main" val="18261345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altLang="en-US"/>
              <a:t>Bylaw Basics:  What are bylaws?</a:t>
            </a:r>
          </a:p>
        </p:txBody>
      </p:sp>
      <p:sp>
        <p:nvSpPr>
          <p:cNvPr id="55299" name="Content Placeholder 2"/>
          <p:cNvSpPr>
            <a:spLocks noGrp="1"/>
          </p:cNvSpPr>
          <p:nvPr>
            <p:ph idx="1"/>
          </p:nvPr>
        </p:nvSpPr>
        <p:spPr>
          <a:xfrm>
            <a:off x="2362200" y="1752600"/>
            <a:ext cx="7924800" cy="4114800"/>
          </a:xfrm>
        </p:spPr>
        <p:txBody>
          <a:bodyPr/>
          <a:lstStyle/>
          <a:p>
            <a:r>
              <a:rPr lang="en-US" altLang="en-US" dirty="0"/>
              <a:t>Bylaws are a legal document second in importance to the organization’s Articles of Agreement</a:t>
            </a:r>
          </a:p>
          <a:p>
            <a:r>
              <a:rPr lang="en-US" altLang="en-US" dirty="0"/>
              <a:t>Bylaws say how the organization is governed (voting, committees, etc.)</a:t>
            </a:r>
          </a:p>
          <a:p>
            <a:r>
              <a:rPr lang="en-US" altLang="en-US" dirty="0"/>
              <a:t>Sets forth any member rights   </a:t>
            </a:r>
          </a:p>
          <a:p>
            <a:r>
              <a:rPr lang="en-US" altLang="en-US" dirty="0"/>
              <a:t>Failure to follow the bylaws can have severe consequences, even litigation</a:t>
            </a:r>
          </a:p>
          <a:p>
            <a:r>
              <a:rPr lang="en-US" altLang="en-US" dirty="0"/>
              <a:t>Avoid Roberts Rules of Order</a:t>
            </a:r>
          </a:p>
        </p:txBody>
      </p:sp>
      <p:sp>
        <p:nvSpPr>
          <p:cNvPr id="55300"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C07F376A-4FA7-4DE9-A9B8-7C6693D70879}" type="datetime1">
              <a:rPr lang="en-US" altLang="en-US" sz="1200">
                <a:solidFill>
                  <a:srgbClr val="000000"/>
                </a:solidFill>
              </a:rPr>
              <a:pPr>
                <a:spcBef>
                  <a:spcPct val="0"/>
                </a:spcBef>
                <a:buClrTx/>
                <a:buSzTx/>
                <a:buFontTx/>
                <a:buNone/>
              </a:pPr>
              <a:t>5/18/2021</a:t>
            </a:fld>
            <a:endParaRPr lang="en-US" altLang="en-US" sz="1200">
              <a:solidFill>
                <a:srgbClr val="000000"/>
              </a:solidFill>
            </a:endParaRPr>
          </a:p>
        </p:txBody>
      </p:sp>
      <p:sp>
        <p:nvSpPr>
          <p:cNvPr id="55302"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r>
              <a:rPr lang="en-US" altLang="en-US" sz="1200">
                <a:solidFill>
                  <a:srgbClr val="000000"/>
                </a:solidFill>
              </a:rPr>
              <a:t>Office of the Attorney General</a:t>
            </a:r>
          </a:p>
        </p:txBody>
      </p:sp>
      <p:sp>
        <p:nvSpPr>
          <p:cNvPr id="5530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9ED54AAC-1BF1-4AF5-A04E-39526BE0EC65}" type="slidenum">
              <a:rPr lang="en-US" altLang="en-US" sz="1200">
                <a:solidFill>
                  <a:srgbClr val="000000"/>
                </a:solidFill>
              </a:rPr>
              <a:pPr>
                <a:spcBef>
                  <a:spcPct val="0"/>
                </a:spcBef>
                <a:buClrTx/>
                <a:buSzTx/>
                <a:buFontTx/>
                <a:buNone/>
              </a:pPr>
              <a:t>38</a:t>
            </a:fld>
            <a:endParaRPr lang="en-US" altLang="en-US" sz="1200">
              <a:solidFill>
                <a:srgbClr val="000000"/>
              </a:solidFill>
            </a:endParaRPr>
          </a:p>
        </p:txBody>
      </p:sp>
    </p:spTree>
    <p:extLst>
      <p:ext uri="{BB962C8B-B14F-4D97-AF65-F5344CB8AC3E}">
        <p14:creationId xmlns:p14="http://schemas.microsoft.com/office/powerpoint/2010/main" val="5106554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altLang="en-US"/>
              <a:t>Bylaws: Keep them current</a:t>
            </a:r>
          </a:p>
        </p:txBody>
      </p:sp>
      <p:sp>
        <p:nvSpPr>
          <p:cNvPr id="56323" name="Content Placeholder 2"/>
          <p:cNvSpPr>
            <a:spLocks noGrp="1"/>
          </p:cNvSpPr>
          <p:nvPr>
            <p:ph idx="1"/>
          </p:nvPr>
        </p:nvSpPr>
        <p:spPr/>
        <p:txBody>
          <a:bodyPr/>
          <a:lstStyle/>
          <a:p>
            <a:r>
              <a:rPr lang="en-US" altLang="en-US" dirty="0"/>
              <a:t>Establish a committee to review the bylaws every five years or less</a:t>
            </a:r>
          </a:p>
          <a:p>
            <a:r>
              <a:rPr lang="en-US" altLang="en-US" dirty="0"/>
              <a:t>If changes need to be made, follow the proper procedure for amendment</a:t>
            </a:r>
          </a:p>
          <a:p>
            <a:r>
              <a:rPr lang="en-US" altLang="en-US" dirty="0"/>
              <a:t>Conflict of interest policy in bylaws? </a:t>
            </a:r>
          </a:p>
          <a:p>
            <a:r>
              <a:rPr lang="en-US" altLang="en-US" dirty="0"/>
              <a:t>Always include the </a:t>
            </a:r>
            <a:r>
              <a:rPr lang="en-US" altLang="en-US" b="1" dirty="0"/>
              <a:t>date</a:t>
            </a:r>
            <a:r>
              <a:rPr lang="en-US" altLang="en-US" dirty="0"/>
              <a:t> of the latest amendment at the end of the document</a:t>
            </a:r>
          </a:p>
        </p:txBody>
      </p:sp>
      <p:sp>
        <p:nvSpPr>
          <p:cNvPr id="5632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D9777E84-15B0-468B-9952-7FE2F67F2DA2}" type="datetime1">
              <a:rPr lang="en-US" altLang="en-US" sz="1200">
                <a:solidFill>
                  <a:srgbClr val="000000"/>
                </a:solidFill>
              </a:rPr>
              <a:pPr>
                <a:spcBef>
                  <a:spcPct val="0"/>
                </a:spcBef>
                <a:buClrTx/>
                <a:buSzTx/>
                <a:buFontTx/>
                <a:buNone/>
              </a:pPr>
              <a:t>5/18/2021</a:t>
            </a:fld>
            <a:endParaRPr lang="en-US" altLang="en-US" sz="1200">
              <a:solidFill>
                <a:srgbClr val="000000"/>
              </a:solidFill>
            </a:endParaRPr>
          </a:p>
        </p:txBody>
      </p:sp>
      <p:sp>
        <p:nvSpPr>
          <p:cNvPr id="5632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r>
              <a:rPr lang="en-US" altLang="en-US" sz="1200">
                <a:solidFill>
                  <a:srgbClr val="000000"/>
                </a:solidFill>
              </a:rPr>
              <a:t>Office of the Attorney General</a:t>
            </a:r>
          </a:p>
        </p:txBody>
      </p:sp>
      <p:sp>
        <p:nvSpPr>
          <p:cNvPr id="5632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C1DE5525-8C6D-4E9F-B9D1-2DEBA277FA19}" type="slidenum">
              <a:rPr lang="en-US" altLang="en-US" sz="1200">
                <a:solidFill>
                  <a:srgbClr val="000000"/>
                </a:solidFill>
              </a:rPr>
              <a:pPr>
                <a:spcBef>
                  <a:spcPct val="0"/>
                </a:spcBef>
                <a:buClrTx/>
                <a:buSzTx/>
                <a:buFontTx/>
                <a:buNone/>
              </a:pPr>
              <a:t>39</a:t>
            </a:fld>
            <a:endParaRPr lang="en-US" altLang="en-US" sz="1200">
              <a:solidFill>
                <a:srgbClr val="000000"/>
              </a:solidFill>
            </a:endParaRPr>
          </a:p>
        </p:txBody>
      </p:sp>
    </p:spTree>
    <p:extLst>
      <p:ext uri="{BB962C8B-B14F-4D97-AF65-F5344CB8AC3E}">
        <p14:creationId xmlns:p14="http://schemas.microsoft.com/office/powerpoint/2010/main" val="2750399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a:t>Governance Issues for the Board</a:t>
            </a:r>
          </a:p>
        </p:txBody>
      </p:sp>
      <p:sp>
        <p:nvSpPr>
          <p:cNvPr id="16387" name="Content Placeholder 2"/>
          <p:cNvSpPr>
            <a:spLocks noGrp="1"/>
          </p:cNvSpPr>
          <p:nvPr>
            <p:ph idx="1"/>
          </p:nvPr>
        </p:nvSpPr>
        <p:spPr/>
        <p:txBody>
          <a:bodyPr/>
          <a:lstStyle/>
          <a:p>
            <a:r>
              <a:rPr lang="en-US" altLang="en-US"/>
              <a:t>Organizational Filing Requirements </a:t>
            </a:r>
          </a:p>
          <a:p>
            <a:endParaRPr lang="en-US" altLang="en-US"/>
          </a:p>
          <a:p>
            <a:r>
              <a:rPr lang="en-US" altLang="en-US"/>
              <a:t>Director Fiduciary Duties</a:t>
            </a:r>
          </a:p>
          <a:p>
            <a:endParaRPr lang="en-US" altLang="en-US"/>
          </a:p>
          <a:p>
            <a:r>
              <a:rPr lang="en-US" altLang="en-US"/>
              <a:t>Best Practices</a:t>
            </a:r>
          </a:p>
        </p:txBody>
      </p:sp>
      <p:sp>
        <p:nvSpPr>
          <p:cNvPr id="16388"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956DBB4C-5FA6-45E4-AABB-8996FC336CCF}" type="datetime1">
              <a:rPr lang="en-US" altLang="en-US" sz="1200">
                <a:solidFill>
                  <a:srgbClr val="000000"/>
                </a:solidFill>
              </a:rPr>
              <a:pPr>
                <a:spcBef>
                  <a:spcPct val="0"/>
                </a:spcBef>
                <a:buClrTx/>
                <a:buSzTx/>
                <a:buFontTx/>
                <a:buNone/>
              </a:pPr>
              <a:t>5/18/2021</a:t>
            </a:fld>
            <a:endParaRPr lang="en-US" altLang="en-US" sz="1200">
              <a:solidFill>
                <a:srgbClr val="000000"/>
              </a:solidFill>
            </a:endParaRPr>
          </a:p>
        </p:txBody>
      </p:sp>
      <p:sp>
        <p:nvSpPr>
          <p:cNvPr id="1638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r>
              <a:rPr lang="en-US" altLang="en-US" sz="1200">
                <a:solidFill>
                  <a:srgbClr val="000000"/>
                </a:solidFill>
              </a:rPr>
              <a:t>Office of the Attorney General</a:t>
            </a:r>
          </a:p>
        </p:txBody>
      </p:sp>
      <p:sp>
        <p:nvSpPr>
          <p:cNvPr id="1639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D39ACF18-A424-4C70-A56A-7DDC67B511C5}" type="slidenum">
              <a:rPr lang="en-US" altLang="en-US" sz="1200">
                <a:solidFill>
                  <a:srgbClr val="000000"/>
                </a:solidFill>
              </a:rPr>
              <a:pPr>
                <a:spcBef>
                  <a:spcPct val="0"/>
                </a:spcBef>
                <a:buClrTx/>
                <a:buSzTx/>
                <a:buFontTx/>
                <a:buNone/>
              </a:pPr>
              <a:t>4</a:t>
            </a:fld>
            <a:endParaRPr lang="en-US" altLang="en-US" sz="1200">
              <a:solidFill>
                <a:srgbClr val="000000"/>
              </a:solidFill>
            </a:endParaRPr>
          </a:p>
        </p:txBody>
      </p:sp>
    </p:spTree>
    <p:extLst>
      <p:ext uri="{BB962C8B-B14F-4D97-AF65-F5344CB8AC3E}">
        <p14:creationId xmlns:p14="http://schemas.microsoft.com/office/powerpoint/2010/main" val="15365601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algn="ctr" eaLnBrk="1" hangingPunct="1"/>
            <a:r>
              <a:rPr lang="en-US" altLang="en-US" sz="3200" b="1"/>
              <a:t>Resources for Nonprofits</a:t>
            </a:r>
          </a:p>
        </p:txBody>
      </p:sp>
      <p:sp>
        <p:nvSpPr>
          <p:cNvPr id="57347" name="Rectangle 3"/>
          <p:cNvSpPr>
            <a:spLocks noGrp="1" noChangeArrowheads="1"/>
          </p:cNvSpPr>
          <p:nvPr>
            <p:ph idx="1"/>
          </p:nvPr>
        </p:nvSpPr>
        <p:spPr>
          <a:xfrm>
            <a:off x="2362201" y="1827213"/>
            <a:ext cx="7845425" cy="4114800"/>
          </a:xfrm>
        </p:spPr>
        <p:txBody>
          <a:bodyPr/>
          <a:lstStyle/>
          <a:p>
            <a:pPr eaLnBrk="1" hangingPunct="1">
              <a:lnSpc>
                <a:spcPct val="90000"/>
              </a:lnSpc>
            </a:pPr>
            <a:r>
              <a:rPr lang="en-US" altLang="en-US" sz="2500" b="1" dirty="0">
                <a:hlinkClick r:id="rId3"/>
              </a:rPr>
              <a:t>www.nhnonprofits.org</a:t>
            </a:r>
            <a:r>
              <a:rPr lang="en-US" altLang="en-US" sz="2500" b="1" dirty="0"/>
              <a:t> – Nonprofit checklist, workshop announcements, employment opportunities, etc.</a:t>
            </a:r>
            <a:endParaRPr lang="en-US" altLang="en-US" sz="2500" b="1" dirty="0">
              <a:hlinkClick r:id="rId4"/>
            </a:endParaRPr>
          </a:p>
          <a:p>
            <a:pPr eaLnBrk="1" hangingPunct="1">
              <a:lnSpc>
                <a:spcPct val="90000"/>
              </a:lnSpc>
            </a:pPr>
            <a:r>
              <a:rPr lang="en-US" altLang="en-US" sz="2500" b="1" dirty="0">
                <a:hlinkClick r:id="" action="ppaction://noaction"/>
              </a:rPr>
              <a:t>www.boardsource.org</a:t>
            </a:r>
            <a:r>
              <a:rPr lang="en-US" altLang="en-US" sz="2500" b="1" dirty="0"/>
              <a:t> – a national organization dedicated to building effective nonprofit boards</a:t>
            </a:r>
          </a:p>
          <a:p>
            <a:pPr eaLnBrk="1" hangingPunct="1">
              <a:lnSpc>
                <a:spcPct val="90000"/>
              </a:lnSpc>
            </a:pPr>
            <a:r>
              <a:rPr lang="en-US" altLang="en-US" sz="2500" b="1" dirty="0">
                <a:hlinkClick r:id="rId5"/>
              </a:rPr>
              <a:t>www.guidestar.org</a:t>
            </a:r>
            <a:r>
              <a:rPr lang="en-US" altLang="en-US" sz="2500" b="1" dirty="0"/>
              <a:t> – scanned images of all 990s and 990PFs filed with the IRS</a:t>
            </a:r>
          </a:p>
          <a:p>
            <a:pPr eaLnBrk="1" hangingPunct="1">
              <a:lnSpc>
                <a:spcPct val="90000"/>
              </a:lnSpc>
            </a:pPr>
            <a:endParaRPr lang="en-US" altLang="en-US" sz="2500" dirty="0"/>
          </a:p>
        </p:txBody>
      </p:sp>
      <p:sp>
        <p:nvSpPr>
          <p:cNvPr id="57348"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2DD77134-E2A1-4E75-A062-5D0795FC60A0}" type="datetime1">
              <a:rPr lang="en-US" altLang="en-US" sz="1200">
                <a:solidFill>
                  <a:srgbClr val="000000"/>
                </a:solidFill>
              </a:rPr>
              <a:pPr>
                <a:spcBef>
                  <a:spcPct val="0"/>
                </a:spcBef>
                <a:buClrTx/>
                <a:buSzTx/>
                <a:buFontTx/>
                <a:buNone/>
              </a:pPr>
              <a:t>5/18/2021</a:t>
            </a:fld>
            <a:endParaRPr lang="en-US" altLang="en-US" sz="1200">
              <a:solidFill>
                <a:srgbClr val="000000"/>
              </a:solidFill>
            </a:endParaRPr>
          </a:p>
        </p:txBody>
      </p:sp>
      <p:sp>
        <p:nvSpPr>
          <p:cNvPr id="5734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r>
              <a:rPr lang="en-US" altLang="en-US" sz="1200">
                <a:solidFill>
                  <a:srgbClr val="000000"/>
                </a:solidFill>
              </a:rPr>
              <a:t>Office of the Attorney General</a:t>
            </a:r>
          </a:p>
        </p:txBody>
      </p:sp>
      <p:sp>
        <p:nvSpPr>
          <p:cNvPr id="5735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26F4FEC7-9EE9-4694-A760-796454E23576}" type="slidenum">
              <a:rPr lang="en-US" altLang="en-US" sz="1200">
                <a:solidFill>
                  <a:srgbClr val="000000"/>
                </a:solidFill>
              </a:rPr>
              <a:pPr>
                <a:spcBef>
                  <a:spcPct val="0"/>
                </a:spcBef>
                <a:buClrTx/>
                <a:buSzTx/>
                <a:buFontTx/>
                <a:buNone/>
              </a:pPr>
              <a:t>40</a:t>
            </a:fld>
            <a:endParaRPr lang="en-US" altLang="en-US" sz="1200">
              <a:solidFill>
                <a:srgbClr val="000000"/>
              </a:solidFill>
            </a:endParaRPr>
          </a:p>
        </p:txBody>
      </p:sp>
    </p:spTree>
    <p:extLst>
      <p:ext uri="{BB962C8B-B14F-4D97-AF65-F5344CB8AC3E}">
        <p14:creationId xmlns:p14="http://schemas.microsoft.com/office/powerpoint/2010/main" val="32608082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algn="ctr" eaLnBrk="1" hangingPunct="1"/>
            <a:r>
              <a:rPr lang="en-US" altLang="en-US" sz="3200" b="1"/>
              <a:t>Contacting the Attorney General</a:t>
            </a:r>
          </a:p>
        </p:txBody>
      </p:sp>
      <p:sp>
        <p:nvSpPr>
          <p:cNvPr id="58371" name="Rectangle 3"/>
          <p:cNvSpPr>
            <a:spLocks noGrp="1" noChangeArrowheads="1"/>
          </p:cNvSpPr>
          <p:nvPr>
            <p:ph idx="1"/>
          </p:nvPr>
        </p:nvSpPr>
        <p:spPr/>
        <p:txBody>
          <a:bodyPr/>
          <a:lstStyle/>
          <a:p>
            <a:pPr eaLnBrk="1" hangingPunct="1"/>
            <a:r>
              <a:rPr lang="en-US" altLang="en-US" dirty="0"/>
              <a:t>www.doj.nh.gov/charitable-trusts</a:t>
            </a:r>
          </a:p>
          <a:p>
            <a:pPr eaLnBrk="1" hangingPunct="1"/>
            <a:r>
              <a:rPr lang="en-US" altLang="en-US" b="1" dirty="0"/>
              <a:t>Tom Donovan</a:t>
            </a:r>
          </a:p>
          <a:p>
            <a:pPr eaLnBrk="1" hangingPunct="1"/>
            <a:r>
              <a:rPr lang="en-US" altLang="en-US" b="1" dirty="0">
                <a:hlinkClick r:id="rId3"/>
              </a:rPr>
              <a:t>tom.donovan@doj.nh.gov</a:t>
            </a:r>
            <a:endParaRPr lang="en-US" altLang="en-US" b="1" dirty="0"/>
          </a:p>
          <a:p>
            <a:pPr eaLnBrk="1" hangingPunct="1"/>
            <a:r>
              <a:rPr lang="en-US" altLang="en-US" b="1" dirty="0"/>
              <a:t>Diane Quinlan</a:t>
            </a:r>
          </a:p>
          <a:p>
            <a:pPr eaLnBrk="1" hangingPunct="1"/>
            <a:r>
              <a:rPr lang="en-US" altLang="en-US" b="1" dirty="0">
                <a:hlinkClick r:id="rId4"/>
              </a:rPr>
              <a:t>diane.m.Quinlan@doj.nh.gov</a:t>
            </a:r>
            <a:r>
              <a:rPr lang="en-US" altLang="en-US" b="1" dirty="0"/>
              <a:t>	</a:t>
            </a:r>
          </a:p>
          <a:p>
            <a:pPr eaLnBrk="1" hangingPunct="1"/>
            <a:r>
              <a:rPr lang="en-US" altLang="en-US" b="1" dirty="0"/>
              <a:t>Phone:  603-271-3591</a:t>
            </a:r>
          </a:p>
        </p:txBody>
      </p:sp>
      <p:sp>
        <p:nvSpPr>
          <p:cNvPr id="58372"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E4E94E93-F60B-411B-8868-36C5C828E59D}" type="datetime1">
              <a:rPr lang="en-US" altLang="en-US" sz="1200">
                <a:solidFill>
                  <a:srgbClr val="000000"/>
                </a:solidFill>
              </a:rPr>
              <a:pPr>
                <a:spcBef>
                  <a:spcPct val="0"/>
                </a:spcBef>
                <a:buClrTx/>
                <a:buSzTx/>
                <a:buFontTx/>
                <a:buNone/>
              </a:pPr>
              <a:t>5/18/2021</a:t>
            </a:fld>
            <a:endParaRPr lang="en-US" altLang="en-US" sz="1200">
              <a:solidFill>
                <a:srgbClr val="000000"/>
              </a:solidFill>
            </a:endParaRPr>
          </a:p>
        </p:txBody>
      </p:sp>
      <p:sp>
        <p:nvSpPr>
          <p:cNvPr id="5837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r>
              <a:rPr lang="en-US" altLang="en-US" sz="1200">
                <a:solidFill>
                  <a:srgbClr val="000000"/>
                </a:solidFill>
              </a:rPr>
              <a:t>Office of the Attorney General</a:t>
            </a:r>
          </a:p>
        </p:txBody>
      </p:sp>
      <p:sp>
        <p:nvSpPr>
          <p:cNvPr id="5837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6E7DE56C-B79F-416B-8E0A-0306560ACEFA}" type="slidenum">
              <a:rPr lang="en-US" altLang="en-US" sz="1200">
                <a:solidFill>
                  <a:srgbClr val="000000"/>
                </a:solidFill>
              </a:rPr>
              <a:pPr>
                <a:spcBef>
                  <a:spcPct val="0"/>
                </a:spcBef>
                <a:buClrTx/>
                <a:buSzTx/>
                <a:buFontTx/>
                <a:buNone/>
              </a:pPr>
              <a:t>41</a:t>
            </a:fld>
            <a:endParaRPr lang="en-US" altLang="en-US" sz="1200">
              <a:solidFill>
                <a:srgbClr val="000000"/>
              </a:solidFill>
            </a:endParaRPr>
          </a:p>
        </p:txBody>
      </p:sp>
    </p:spTree>
    <p:extLst>
      <p:ext uri="{BB962C8B-B14F-4D97-AF65-F5344CB8AC3E}">
        <p14:creationId xmlns:p14="http://schemas.microsoft.com/office/powerpoint/2010/main" val="1735183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a:t>Charitable Organization Filings</a:t>
            </a:r>
          </a:p>
        </p:txBody>
      </p:sp>
      <p:sp>
        <p:nvSpPr>
          <p:cNvPr id="17411" name="Content Placeholder 2"/>
          <p:cNvSpPr>
            <a:spLocks noGrp="1"/>
          </p:cNvSpPr>
          <p:nvPr>
            <p:ph idx="1"/>
          </p:nvPr>
        </p:nvSpPr>
        <p:spPr/>
        <p:txBody>
          <a:bodyPr/>
          <a:lstStyle/>
          <a:p>
            <a:r>
              <a:rPr lang="en-US" altLang="en-US"/>
              <a:t>Regulatory Agencies:</a:t>
            </a:r>
          </a:p>
          <a:p>
            <a:endParaRPr lang="en-US" altLang="en-US"/>
          </a:p>
          <a:p>
            <a:pPr lvl="1"/>
            <a:r>
              <a:rPr lang="en-US" altLang="en-US"/>
              <a:t>Attorney General</a:t>
            </a:r>
          </a:p>
          <a:p>
            <a:pPr lvl="1"/>
            <a:endParaRPr lang="en-US" altLang="en-US"/>
          </a:p>
          <a:p>
            <a:pPr lvl="1"/>
            <a:r>
              <a:rPr lang="en-US" altLang="en-US"/>
              <a:t>Secretary of State</a:t>
            </a:r>
          </a:p>
          <a:p>
            <a:pPr lvl="1"/>
            <a:endParaRPr lang="en-US" altLang="en-US"/>
          </a:p>
          <a:p>
            <a:pPr lvl="1"/>
            <a:r>
              <a:rPr lang="en-US" altLang="en-US"/>
              <a:t>Internal Revenue Service</a:t>
            </a:r>
          </a:p>
        </p:txBody>
      </p:sp>
      <p:sp>
        <p:nvSpPr>
          <p:cNvPr id="17412"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5FBA7805-9199-4912-93AA-590BA6B5740C}" type="datetime1">
              <a:rPr lang="en-US" altLang="en-US" sz="1200">
                <a:solidFill>
                  <a:srgbClr val="000000"/>
                </a:solidFill>
              </a:rPr>
              <a:pPr>
                <a:spcBef>
                  <a:spcPct val="0"/>
                </a:spcBef>
                <a:buClrTx/>
                <a:buSzTx/>
                <a:buFontTx/>
                <a:buNone/>
              </a:pPr>
              <a:t>5/18/2021</a:t>
            </a:fld>
            <a:endParaRPr lang="en-US" altLang="en-US" sz="1200">
              <a:solidFill>
                <a:srgbClr val="000000"/>
              </a:solidFill>
            </a:endParaRPr>
          </a:p>
        </p:txBody>
      </p:sp>
      <p:sp>
        <p:nvSpPr>
          <p:cNvPr id="1741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r>
              <a:rPr lang="en-US" altLang="en-US" sz="1200">
                <a:solidFill>
                  <a:srgbClr val="000000"/>
                </a:solidFill>
              </a:rPr>
              <a:t>Office of the Attorney General</a:t>
            </a:r>
          </a:p>
        </p:txBody>
      </p:sp>
      <p:sp>
        <p:nvSpPr>
          <p:cNvPr id="1741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190D5530-9622-4992-9B06-0D2A68912D1B}" type="slidenum">
              <a:rPr lang="en-US" altLang="en-US" sz="1200">
                <a:solidFill>
                  <a:srgbClr val="000000"/>
                </a:solidFill>
              </a:rPr>
              <a:pPr>
                <a:spcBef>
                  <a:spcPct val="0"/>
                </a:spcBef>
                <a:buClrTx/>
                <a:buSzTx/>
                <a:buFontTx/>
                <a:buNone/>
              </a:pPr>
              <a:t>5</a:t>
            </a:fld>
            <a:endParaRPr lang="en-US" altLang="en-US" sz="1200">
              <a:solidFill>
                <a:srgbClr val="000000"/>
              </a:solidFill>
            </a:endParaRPr>
          </a:p>
        </p:txBody>
      </p:sp>
    </p:spTree>
    <p:extLst>
      <p:ext uri="{BB962C8B-B14F-4D97-AF65-F5344CB8AC3E}">
        <p14:creationId xmlns:p14="http://schemas.microsoft.com/office/powerpoint/2010/main" val="3478399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287713" y="0"/>
            <a:ext cx="6553200" cy="1219200"/>
          </a:xfrm>
        </p:spPr>
        <p:txBody>
          <a:bodyPr/>
          <a:lstStyle/>
          <a:p>
            <a:pPr algn="ctr" eaLnBrk="1" hangingPunct="1"/>
            <a:r>
              <a:rPr lang="en-US" altLang="en-US" sz="3200" b="1"/>
              <a:t>Attorney General, </a:t>
            </a:r>
            <a:br>
              <a:rPr lang="en-US" altLang="en-US" sz="3200" b="1"/>
            </a:br>
            <a:r>
              <a:rPr lang="en-US" altLang="en-US" sz="3200" b="1"/>
              <a:t>Charitable Trusts Unit</a:t>
            </a:r>
          </a:p>
        </p:txBody>
      </p:sp>
      <p:sp>
        <p:nvSpPr>
          <p:cNvPr id="18435" name="Rectangle 3"/>
          <p:cNvSpPr>
            <a:spLocks noGrp="1" noChangeArrowheads="1"/>
          </p:cNvSpPr>
          <p:nvPr>
            <p:ph idx="1"/>
          </p:nvPr>
        </p:nvSpPr>
        <p:spPr>
          <a:xfrm>
            <a:off x="1308100" y="1600200"/>
            <a:ext cx="8902700" cy="4724400"/>
          </a:xfrm>
        </p:spPr>
        <p:txBody>
          <a:bodyPr/>
          <a:lstStyle/>
          <a:p>
            <a:pPr eaLnBrk="1" hangingPunct="1"/>
            <a:r>
              <a:rPr lang="en-US" altLang="en-US" dirty="0"/>
              <a:t>Registration, a one time event</a:t>
            </a:r>
          </a:p>
          <a:p>
            <a:pPr eaLnBrk="1" hangingPunct="1"/>
            <a:r>
              <a:rPr lang="en-US" altLang="en-US" dirty="0"/>
              <a:t>Annual Report: copy of the IRS Form 990, director list, annual report certificate, conflict of interest statement, audited financial statement, and $75 fee</a:t>
            </a:r>
          </a:p>
          <a:p>
            <a:pPr eaLnBrk="1" hangingPunct="1"/>
            <a:r>
              <a:rPr lang="en-US" altLang="en-US" dirty="0"/>
              <a:t>Report due February 15, may be extended to August 15</a:t>
            </a:r>
          </a:p>
          <a:p>
            <a:pPr eaLnBrk="1" hangingPunct="1"/>
            <a:r>
              <a:rPr lang="en-US" altLang="en-US" dirty="0"/>
              <a:t>All is public except director addresses</a:t>
            </a:r>
          </a:p>
          <a:p>
            <a:pPr eaLnBrk="1" hangingPunct="1"/>
            <a:r>
              <a:rPr lang="en-US" altLang="en-US" dirty="0"/>
              <a:t>CTU does not regulate advocacy or lobbying efforts</a:t>
            </a:r>
          </a:p>
          <a:p>
            <a:pPr eaLnBrk="1" hangingPunct="1"/>
            <a:endParaRPr lang="en-US" altLang="en-US" sz="3200" b="1" dirty="0"/>
          </a:p>
        </p:txBody>
      </p:sp>
      <p:sp>
        <p:nvSpPr>
          <p:cNvPr id="18436"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B4CDEFB8-125E-4907-89F5-70DF6B851BEE}" type="datetime1">
              <a:rPr lang="en-US" altLang="en-US" sz="1200">
                <a:solidFill>
                  <a:srgbClr val="000000"/>
                </a:solidFill>
              </a:rPr>
              <a:pPr>
                <a:spcBef>
                  <a:spcPct val="0"/>
                </a:spcBef>
                <a:buClrTx/>
                <a:buSzTx/>
                <a:buFontTx/>
                <a:buNone/>
              </a:pPr>
              <a:t>5/18/2021</a:t>
            </a:fld>
            <a:endParaRPr lang="en-US" altLang="en-US" sz="1200">
              <a:solidFill>
                <a:srgbClr val="000000"/>
              </a:solidFill>
            </a:endParaRPr>
          </a:p>
        </p:txBody>
      </p:sp>
      <p:sp>
        <p:nvSpPr>
          <p:cNvPr id="18437"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r>
              <a:rPr lang="en-US" altLang="en-US" sz="1200">
                <a:solidFill>
                  <a:srgbClr val="000000"/>
                </a:solidFill>
              </a:rPr>
              <a:t>Office of the Attorney General</a:t>
            </a:r>
          </a:p>
        </p:txBody>
      </p:sp>
      <p:sp>
        <p:nvSpPr>
          <p:cNvPr id="1843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4A55E8A9-653C-4471-8D08-5C79A285018F}" type="slidenum">
              <a:rPr lang="en-US" altLang="en-US" sz="1200">
                <a:solidFill>
                  <a:srgbClr val="000000"/>
                </a:solidFill>
              </a:rPr>
              <a:pPr>
                <a:spcBef>
                  <a:spcPct val="0"/>
                </a:spcBef>
                <a:buClrTx/>
                <a:buSzTx/>
                <a:buFontTx/>
                <a:buNone/>
              </a:pPr>
              <a:t>6</a:t>
            </a:fld>
            <a:endParaRPr lang="en-US" altLang="en-US" sz="1200">
              <a:solidFill>
                <a:srgbClr val="000000"/>
              </a:solidFill>
            </a:endParaRPr>
          </a:p>
        </p:txBody>
      </p:sp>
    </p:spTree>
    <p:extLst>
      <p:ext uri="{BB962C8B-B14F-4D97-AF65-F5344CB8AC3E}">
        <p14:creationId xmlns:p14="http://schemas.microsoft.com/office/powerpoint/2010/main" val="970665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eaLnBrk="1" hangingPunct="1"/>
            <a:r>
              <a:rPr lang="en-US" altLang="en-US" sz="4000" b="1"/>
              <a:t>Secretary of State</a:t>
            </a:r>
          </a:p>
        </p:txBody>
      </p:sp>
      <p:sp>
        <p:nvSpPr>
          <p:cNvPr id="21507" name="Rectangle 3"/>
          <p:cNvSpPr>
            <a:spLocks noGrp="1" noChangeArrowheads="1"/>
          </p:cNvSpPr>
          <p:nvPr>
            <p:ph idx="1"/>
          </p:nvPr>
        </p:nvSpPr>
        <p:spPr>
          <a:xfrm>
            <a:off x="711200" y="1358901"/>
            <a:ext cx="10210800" cy="4814888"/>
          </a:xfrm>
        </p:spPr>
        <p:txBody>
          <a:bodyPr>
            <a:normAutofit fontScale="92500" lnSpcReduction="20000"/>
          </a:bodyPr>
          <a:lstStyle/>
          <a:p>
            <a:pPr>
              <a:spcAft>
                <a:spcPts val="600"/>
              </a:spcAft>
              <a:buClr>
                <a:schemeClr val="tx2"/>
              </a:buClr>
            </a:pPr>
            <a:r>
              <a:rPr lang="en-US" altLang="en-US" sz="3200" dirty="0"/>
              <a:t>Voluntary (nonprofit) corporation creation filing – one time event </a:t>
            </a:r>
          </a:p>
          <a:p>
            <a:pPr>
              <a:spcAft>
                <a:spcPts val="600"/>
              </a:spcAft>
              <a:buClr>
                <a:schemeClr val="tx2"/>
              </a:buClr>
            </a:pPr>
            <a:r>
              <a:rPr lang="en-US" altLang="en-US" sz="3200" dirty="0"/>
              <a:t>Charter renewal every five years </a:t>
            </a:r>
            <a:r>
              <a:rPr lang="en-US" altLang="en-US" dirty="0"/>
              <a:t>(</a:t>
            </a:r>
            <a:r>
              <a:rPr lang="en-US" altLang="en-US" b="1" dirty="0">
                <a:solidFill>
                  <a:srgbClr val="FF0000"/>
                </a:solidFill>
              </a:rPr>
              <a:t>2025</a:t>
            </a:r>
            <a:r>
              <a:rPr lang="en-US" altLang="en-US" dirty="0"/>
              <a:t>)</a:t>
            </a:r>
          </a:p>
          <a:p>
            <a:pPr>
              <a:spcAft>
                <a:spcPts val="600"/>
              </a:spcAft>
              <a:buClr>
                <a:schemeClr val="tx2"/>
              </a:buClr>
            </a:pPr>
            <a:r>
              <a:rPr lang="en-US" altLang="en-US" sz="3200" dirty="0"/>
              <a:t>BCH late in filing for 2005, 2010, and 2020</a:t>
            </a:r>
          </a:p>
          <a:p>
            <a:pPr>
              <a:spcAft>
                <a:spcPts val="600"/>
              </a:spcAft>
              <a:buClr>
                <a:schemeClr val="tx2"/>
              </a:buClr>
            </a:pPr>
            <a:r>
              <a:rPr lang="en-US" altLang="en-US" sz="3200" dirty="0"/>
              <a:t>File electronically at Secretary of State website</a:t>
            </a:r>
          </a:p>
          <a:p>
            <a:pPr>
              <a:spcAft>
                <a:spcPts val="600"/>
              </a:spcAft>
              <a:buClr>
                <a:schemeClr val="tx2"/>
              </a:buClr>
            </a:pPr>
            <a:r>
              <a:rPr lang="en-US" altLang="en-US" sz="3200" dirty="0"/>
              <a:t>See RSA Chapter 292 – Voluntary Corporations</a:t>
            </a:r>
          </a:p>
          <a:p>
            <a:pPr>
              <a:spcAft>
                <a:spcPts val="600"/>
              </a:spcAft>
              <a:buClr>
                <a:schemeClr val="tx2"/>
              </a:buClr>
            </a:pPr>
            <a:r>
              <a:rPr lang="en-US" altLang="en-US" sz="3200" dirty="0"/>
              <a:t>North Country Health Consortium LLC – Connection to nonprofit?</a:t>
            </a:r>
          </a:p>
          <a:p>
            <a:pPr>
              <a:spcAft>
                <a:spcPts val="600"/>
              </a:spcAft>
              <a:buClr>
                <a:schemeClr val="tx2"/>
              </a:buClr>
            </a:pPr>
            <a:r>
              <a:rPr lang="en-US" altLang="en-US" sz="3200" dirty="0"/>
              <a:t>Lobbying. Testimony or position papers ok. If lobbying, must register. Any state grant money must be kept apart. RSA 15:5</a:t>
            </a:r>
          </a:p>
          <a:p>
            <a:pPr eaLnBrk="1" hangingPunct="1"/>
            <a:endParaRPr lang="en-US" altLang="en-US" b="1" dirty="0"/>
          </a:p>
        </p:txBody>
      </p:sp>
      <p:sp>
        <p:nvSpPr>
          <p:cNvPr id="21509"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26009465-2B81-43D6-9241-01312FC5A885}" type="datetime1">
              <a:rPr lang="en-US" altLang="en-US" sz="1200">
                <a:solidFill>
                  <a:srgbClr val="000000"/>
                </a:solidFill>
              </a:rPr>
              <a:pPr>
                <a:spcBef>
                  <a:spcPct val="0"/>
                </a:spcBef>
                <a:buClrTx/>
                <a:buSzTx/>
                <a:buFontTx/>
                <a:buNone/>
              </a:pPr>
              <a:t>5/18/2021</a:t>
            </a:fld>
            <a:endParaRPr lang="en-US" altLang="en-US" sz="1200">
              <a:solidFill>
                <a:srgbClr val="000000"/>
              </a:solidFill>
            </a:endParaRPr>
          </a:p>
        </p:txBody>
      </p:sp>
      <p:sp>
        <p:nvSpPr>
          <p:cNvPr id="2151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r>
              <a:rPr lang="en-US" altLang="en-US" sz="1200">
                <a:solidFill>
                  <a:srgbClr val="000000"/>
                </a:solidFill>
              </a:rPr>
              <a:t>Office of the Attorney General</a:t>
            </a:r>
          </a:p>
        </p:txBody>
      </p:sp>
      <p:sp>
        <p:nvSpPr>
          <p:cNvPr id="2150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5D6C46F2-6DD5-4E7E-8188-76500834B77F}" type="slidenum">
              <a:rPr lang="en-US" altLang="en-US" sz="1200">
                <a:solidFill>
                  <a:srgbClr val="000000"/>
                </a:solidFill>
              </a:rPr>
              <a:pPr>
                <a:spcBef>
                  <a:spcPct val="0"/>
                </a:spcBef>
                <a:buClrTx/>
                <a:buSzTx/>
                <a:buFontTx/>
                <a:buNone/>
              </a:pPr>
              <a:t>7</a:t>
            </a:fld>
            <a:endParaRPr lang="en-US" altLang="en-US" sz="1200">
              <a:solidFill>
                <a:srgbClr val="000000"/>
              </a:solidFill>
            </a:endParaRPr>
          </a:p>
        </p:txBody>
      </p:sp>
    </p:spTree>
    <p:extLst>
      <p:ext uri="{BB962C8B-B14F-4D97-AF65-F5344CB8AC3E}">
        <p14:creationId xmlns:p14="http://schemas.microsoft.com/office/powerpoint/2010/main" val="1278868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894013" y="457200"/>
            <a:ext cx="7313612" cy="914400"/>
          </a:xfrm>
        </p:spPr>
        <p:txBody>
          <a:bodyPr/>
          <a:lstStyle/>
          <a:p>
            <a:pPr algn="ctr" eaLnBrk="1" hangingPunct="1"/>
            <a:r>
              <a:rPr lang="en-US" altLang="en-US" sz="4000" b="1"/>
              <a:t>Secretary of State </a:t>
            </a:r>
            <a:r>
              <a:rPr lang="en-US" altLang="en-US" sz="2800"/>
              <a:t>(cont’d)</a:t>
            </a:r>
          </a:p>
        </p:txBody>
      </p:sp>
      <p:sp>
        <p:nvSpPr>
          <p:cNvPr id="25603" name="Rectangle 3"/>
          <p:cNvSpPr>
            <a:spLocks noGrp="1" noChangeArrowheads="1"/>
          </p:cNvSpPr>
          <p:nvPr>
            <p:ph idx="1"/>
          </p:nvPr>
        </p:nvSpPr>
        <p:spPr>
          <a:xfrm>
            <a:off x="2590800" y="1676400"/>
            <a:ext cx="7848600" cy="4648200"/>
          </a:xfrm>
        </p:spPr>
        <p:txBody>
          <a:bodyPr/>
          <a:lstStyle/>
          <a:p>
            <a:pPr>
              <a:spcAft>
                <a:spcPts val="600"/>
              </a:spcAft>
              <a:buNone/>
              <a:defRPr/>
            </a:pPr>
            <a:r>
              <a:rPr lang="en-US" sz="3200" dirty="0"/>
              <a:t>	</a:t>
            </a:r>
            <a:r>
              <a:rPr lang="en-US" sz="3600" dirty="0"/>
              <a:t>Consequences of not renewing your corporate charter</a:t>
            </a:r>
            <a:r>
              <a:rPr lang="en-US" sz="3200" dirty="0"/>
              <a:t>:</a:t>
            </a:r>
          </a:p>
          <a:p>
            <a:pPr marL="548640">
              <a:defRPr/>
            </a:pPr>
            <a:r>
              <a:rPr lang="en-US" dirty="0"/>
              <a:t>Not a valid corporation. </a:t>
            </a:r>
          </a:p>
          <a:p>
            <a:pPr marL="548640">
              <a:spcBef>
                <a:spcPts val="600"/>
              </a:spcBef>
              <a:defRPr/>
            </a:pPr>
            <a:r>
              <a:rPr lang="en-US" dirty="0"/>
              <a:t>Liability issues.</a:t>
            </a:r>
          </a:p>
          <a:p>
            <a:pPr marL="548640">
              <a:spcBef>
                <a:spcPts val="600"/>
              </a:spcBef>
              <a:defRPr/>
            </a:pPr>
            <a:r>
              <a:rPr lang="en-US" dirty="0"/>
              <a:t>Potential loss of your corporate name.</a:t>
            </a:r>
          </a:p>
          <a:p>
            <a:pPr marL="548640">
              <a:spcBef>
                <a:spcPts val="600"/>
              </a:spcBef>
              <a:defRPr/>
            </a:pPr>
            <a:r>
              <a:rPr lang="en-US" dirty="0"/>
              <a:t>Potential loss of future revenue from estates and trusts.</a:t>
            </a:r>
          </a:p>
        </p:txBody>
      </p:sp>
      <p:sp>
        <p:nvSpPr>
          <p:cNvPr id="22533"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A54A1268-E609-483F-8AC7-685356A03D41}" type="datetime1">
              <a:rPr lang="en-US" altLang="en-US" sz="1200">
                <a:solidFill>
                  <a:srgbClr val="000000"/>
                </a:solidFill>
              </a:rPr>
              <a:pPr>
                <a:spcBef>
                  <a:spcPct val="0"/>
                </a:spcBef>
                <a:buClrTx/>
                <a:buSzTx/>
                <a:buFontTx/>
                <a:buNone/>
              </a:pPr>
              <a:t>5/18/2021</a:t>
            </a:fld>
            <a:endParaRPr lang="en-US" altLang="en-US" sz="1200">
              <a:solidFill>
                <a:srgbClr val="000000"/>
              </a:solidFill>
            </a:endParaRPr>
          </a:p>
        </p:txBody>
      </p:sp>
      <p:sp>
        <p:nvSpPr>
          <p:cNvPr id="2253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r>
              <a:rPr lang="en-US" altLang="en-US" sz="1200">
                <a:solidFill>
                  <a:srgbClr val="000000"/>
                </a:solidFill>
              </a:rPr>
              <a:t>Office of the Attorney General</a:t>
            </a:r>
          </a:p>
        </p:txBody>
      </p:sp>
      <p:sp>
        <p:nvSpPr>
          <p:cNvPr id="2253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B618B077-2DCB-4AFF-8BCA-FE0AE08B6939}" type="slidenum">
              <a:rPr lang="en-US" altLang="en-US" sz="1200">
                <a:solidFill>
                  <a:srgbClr val="000000"/>
                </a:solidFill>
              </a:rPr>
              <a:pPr>
                <a:spcBef>
                  <a:spcPct val="0"/>
                </a:spcBef>
                <a:buClrTx/>
                <a:buSzTx/>
                <a:buFontTx/>
                <a:buNone/>
              </a:pPr>
              <a:t>8</a:t>
            </a:fld>
            <a:endParaRPr lang="en-US" altLang="en-US" sz="1200">
              <a:solidFill>
                <a:srgbClr val="000000"/>
              </a:solidFill>
            </a:endParaRPr>
          </a:p>
        </p:txBody>
      </p:sp>
    </p:spTree>
    <p:extLst>
      <p:ext uri="{BB962C8B-B14F-4D97-AF65-F5344CB8AC3E}">
        <p14:creationId xmlns:p14="http://schemas.microsoft.com/office/powerpoint/2010/main" val="3724166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eaLnBrk="1" hangingPunct="1"/>
            <a:r>
              <a:rPr lang="en-US" altLang="en-US"/>
              <a:t>Internal Revenue Service</a:t>
            </a:r>
          </a:p>
        </p:txBody>
      </p:sp>
      <p:sp>
        <p:nvSpPr>
          <p:cNvPr id="28675" name="Rectangle 3"/>
          <p:cNvSpPr>
            <a:spLocks noGrp="1" noChangeArrowheads="1"/>
          </p:cNvSpPr>
          <p:nvPr>
            <p:ph idx="1"/>
          </p:nvPr>
        </p:nvSpPr>
        <p:spPr/>
        <p:txBody>
          <a:bodyPr/>
          <a:lstStyle/>
          <a:p>
            <a:pPr eaLnBrk="1" hangingPunct="1">
              <a:defRPr/>
            </a:pPr>
            <a:r>
              <a:rPr lang="en-US" altLang="en-US" dirty="0"/>
              <a:t>Request for 501c3 Determination – Form 1023 – one time event</a:t>
            </a:r>
          </a:p>
          <a:p>
            <a:pPr eaLnBrk="1" hangingPunct="1">
              <a:defRPr/>
            </a:pPr>
            <a:r>
              <a:rPr lang="en-US" altLang="en-US" dirty="0"/>
              <a:t>Annual financial and information report on Form 990 </a:t>
            </a:r>
          </a:p>
          <a:p>
            <a:pPr eaLnBrk="1" hangingPunct="1">
              <a:defRPr/>
            </a:pPr>
            <a:r>
              <a:rPr lang="en-US" altLang="en-US" dirty="0"/>
              <a:t>Due 4 1/2 months after fiscal year end, i.e. February 15. Automatic 6 month extension to file – Form  8868</a:t>
            </a:r>
          </a:p>
          <a:p>
            <a:pPr eaLnBrk="1" hangingPunct="1">
              <a:defRPr/>
            </a:pPr>
            <a:r>
              <a:rPr lang="en-US" altLang="en-US" dirty="0"/>
              <a:t>3 year failure to file: revocation of 501c3 status</a:t>
            </a:r>
          </a:p>
          <a:p>
            <a:pPr eaLnBrk="1" hangingPunct="1">
              <a:defRPr/>
            </a:pPr>
            <a:r>
              <a:rPr lang="en-US" altLang="en-US" dirty="0"/>
              <a:t>Electoral support/opposition for candidates </a:t>
            </a:r>
            <a:r>
              <a:rPr lang="en-US" altLang="en-US" b="1" dirty="0"/>
              <a:t>prohibited</a:t>
            </a:r>
            <a:r>
              <a:rPr lang="en-US" altLang="en-US" dirty="0"/>
              <a:t> for 501c3 orgs</a:t>
            </a:r>
          </a:p>
          <a:p>
            <a:pPr eaLnBrk="1" hangingPunct="1">
              <a:defRPr/>
            </a:pPr>
            <a:r>
              <a:rPr lang="en-US" altLang="en-US" dirty="0"/>
              <a:t>Limit on amount of time/money that can be spent on legislative advocacy (a/k/a IRS definition of “lobbying”). Use expenditure test. </a:t>
            </a:r>
          </a:p>
          <a:p>
            <a:pPr eaLnBrk="1" hangingPunct="1">
              <a:defRPr/>
            </a:pPr>
            <a:endParaRPr lang="en-US" altLang="en-US" dirty="0"/>
          </a:p>
          <a:p>
            <a:pPr eaLnBrk="1" hangingPunct="1">
              <a:defRPr/>
            </a:pPr>
            <a:endParaRPr lang="en-US" altLang="en-US" dirty="0"/>
          </a:p>
          <a:p>
            <a:pPr marL="0" indent="0">
              <a:buNone/>
              <a:defRPr/>
            </a:pPr>
            <a:endParaRPr lang="en-US" altLang="en-US" dirty="0"/>
          </a:p>
          <a:p>
            <a:pPr eaLnBrk="1" hangingPunct="1">
              <a:defRPr/>
            </a:pPr>
            <a:endParaRPr lang="en-US" altLang="en-US" dirty="0"/>
          </a:p>
        </p:txBody>
      </p:sp>
      <p:sp>
        <p:nvSpPr>
          <p:cNvPr id="23556"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4A4D2F07-5F8B-4CEF-AB24-B224DD4E83E4}" type="datetime1">
              <a:rPr lang="en-US" altLang="en-US" sz="1200">
                <a:solidFill>
                  <a:srgbClr val="000000"/>
                </a:solidFill>
              </a:rPr>
              <a:pPr>
                <a:spcBef>
                  <a:spcPct val="0"/>
                </a:spcBef>
                <a:buClrTx/>
                <a:buSzTx/>
                <a:buFontTx/>
                <a:buNone/>
              </a:pPr>
              <a:t>5/18/2021</a:t>
            </a:fld>
            <a:endParaRPr lang="en-US" altLang="en-US" sz="1200">
              <a:solidFill>
                <a:srgbClr val="000000"/>
              </a:solidFill>
            </a:endParaRPr>
          </a:p>
        </p:txBody>
      </p:sp>
      <p:sp>
        <p:nvSpPr>
          <p:cNvPr id="23557"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r>
              <a:rPr lang="en-US" altLang="en-US" sz="1200">
                <a:solidFill>
                  <a:srgbClr val="000000"/>
                </a:solidFill>
              </a:rPr>
              <a:t>Office of the Attorney General</a:t>
            </a:r>
          </a:p>
        </p:txBody>
      </p:sp>
      <p:sp>
        <p:nvSpPr>
          <p:cNvPr id="2355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fld id="{ED6B9D15-8699-462B-97E5-8B5664DDE0DC}" type="slidenum">
              <a:rPr lang="en-US" altLang="en-US" sz="1200">
                <a:solidFill>
                  <a:srgbClr val="000000"/>
                </a:solidFill>
              </a:rPr>
              <a:pPr>
                <a:spcBef>
                  <a:spcPct val="0"/>
                </a:spcBef>
                <a:buClrTx/>
                <a:buSzTx/>
                <a:buFontTx/>
                <a:buNone/>
              </a:pPr>
              <a:t>9</a:t>
            </a:fld>
            <a:endParaRPr lang="en-US" altLang="en-US" sz="1200">
              <a:solidFill>
                <a:srgbClr val="000000"/>
              </a:solidFill>
            </a:endParaRPr>
          </a:p>
        </p:txBody>
      </p:sp>
    </p:spTree>
    <p:extLst>
      <p:ext uri="{BB962C8B-B14F-4D97-AF65-F5344CB8AC3E}">
        <p14:creationId xmlns:p14="http://schemas.microsoft.com/office/powerpoint/2010/main" val="29857814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TotalTime>
  <Words>2431</Words>
  <Application>Microsoft Office PowerPoint</Application>
  <PresentationFormat>Widescreen</PresentationFormat>
  <Paragraphs>354</Paragraphs>
  <Slides>41</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Calibri</vt:lpstr>
      <vt:lpstr>Calibri Light</vt:lpstr>
      <vt:lpstr>Courier New</vt:lpstr>
      <vt:lpstr>Verdana</vt:lpstr>
      <vt:lpstr>Office Theme</vt:lpstr>
      <vt:lpstr>     Charitable  Organization Governance</vt:lpstr>
      <vt:lpstr>North Country Health Consortium</vt:lpstr>
      <vt:lpstr>North Country Health Consortium</vt:lpstr>
      <vt:lpstr>Governance Issues for the Board</vt:lpstr>
      <vt:lpstr>Charitable Organization Filings</vt:lpstr>
      <vt:lpstr>Attorney General,  Charitable Trusts Unit</vt:lpstr>
      <vt:lpstr>Secretary of State</vt:lpstr>
      <vt:lpstr>Secretary of State (cont’d)</vt:lpstr>
      <vt:lpstr>Internal Revenue Service</vt:lpstr>
      <vt:lpstr>Fiduciary Duties of Directors</vt:lpstr>
      <vt:lpstr>Duty of Loyalty</vt:lpstr>
      <vt:lpstr>Duty of Loyalty Definition of Pecuniary Benefit</vt:lpstr>
      <vt:lpstr>Duty of Loyalty  Pecuniary benefit exclusions</vt:lpstr>
      <vt:lpstr>Duty of Loyalty Pecuniary Benefit Transactions Rules</vt:lpstr>
      <vt:lpstr>Duty of Loyalty Pecuniary Benefit Reports under $500</vt:lpstr>
      <vt:lpstr>Duty of Loyalty  Pecuniary Benefit Reports $500 to $5,000</vt:lpstr>
      <vt:lpstr>Duty of Loyalty Pecuniary Benefit Reports Over $5,000</vt:lpstr>
      <vt:lpstr>Duty of Loyalty Pecuniary Benefits and NCHC</vt:lpstr>
      <vt:lpstr>Duty of Loyalty Real Estate Transactions</vt:lpstr>
      <vt:lpstr>Duty of Loyalty No Loans to Directors. Period.</vt:lpstr>
      <vt:lpstr>Duty of Loyalty Conflict of Interest Policy</vt:lpstr>
      <vt:lpstr>Duty of Care</vt:lpstr>
      <vt:lpstr>Duty of Care Financial Controls</vt:lpstr>
      <vt:lpstr>Duty of Care Financial Oversight</vt:lpstr>
      <vt:lpstr>Duty of Care - The Treasurer</vt:lpstr>
      <vt:lpstr>Treasurer’s Report - Content</vt:lpstr>
      <vt:lpstr>Duty of Care You may have a problem if</vt:lpstr>
      <vt:lpstr>Duty of Care Assets – the Buck Stops with You</vt:lpstr>
      <vt:lpstr>How Can Boards Minimize Theft?</vt:lpstr>
      <vt:lpstr>Duty of Care The “bobble-head board”</vt:lpstr>
      <vt:lpstr>Duty of Obedience</vt:lpstr>
      <vt:lpstr>Duty of Obedience Restricted Funds</vt:lpstr>
      <vt:lpstr>Topics on Best Practices</vt:lpstr>
      <vt:lpstr>New Directors should receive</vt:lpstr>
      <vt:lpstr>Govern or Manage?</vt:lpstr>
      <vt:lpstr>Director immunity</vt:lpstr>
      <vt:lpstr>Volunteer Immunity</vt:lpstr>
      <vt:lpstr>Bylaw Basics:  What are bylaws?</vt:lpstr>
      <vt:lpstr>Bylaws: Keep them current</vt:lpstr>
      <vt:lpstr>Resources for Nonprofits</vt:lpstr>
      <vt:lpstr>Contacting the Attorney General</vt:lpstr>
    </vt:vector>
  </TitlesOfParts>
  <Company>State of New Hampshire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Donovan, Thomas</dc:creator>
  <cp:lastModifiedBy>Anna Shum</cp:lastModifiedBy>
  <cp:revision>14</cp:revision>
  <cp:lastPrinted>2020-01-09T20:03:56Z</cp:lastPrinted>
  <dcterms:created xsi:type="dcterms:W3CDTF">2020-01-09T19:00:53Z</dcterms:created>
  <dcterms:modified xsi:type="dcterms:W3CDTF">2021-05-18T15:12:53Z</dcterms:modified>
</cp:coreProperties>
</file>