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handoutMasterIdLst>
    <p:handoutMasterId r:id="rId38"/>
  </p:handoutMasterIdLst>
  <p:sldIdLst>
    <p:sldId id="258" r:id="rId5"/>
    <p:sldId id="342" r:id="rId6"/>
    <p:sldId id="343" r:id="rId7"/>
    <p:sldId id="384" r:id="rId8"/>
    <p:sldId id="368" r:id="rId9"/>
    <p:sldId id="373" r:id="rId10"/>
    <p:sldId id="375" r:id="rId11"/>
    <p:sldId id="381" r:id="rId12"/>
    <p:sldId id="379" r:id="rId13"/>
    <p:sldId id="377" r:id="rId14"/>
    <p:sldId id="376" r:id="rId15"/>
    <p:sldId id="334" r:id="rId16"/>
    <p:sldId id="336" r:id="rId17"/>
    <p:sldId id="297" r:id="rId18"/>
    <p:sldId id="349" r:id="rId19"/>
    <p:sldId id="382" r:id="rId20"/>
    <p:sldId id="383" r:id="rId21"/>
    <p:sldId id="335" r:id="rId22"/>
    <p:sldId id="346" r:id="rId23"/>
    <p:sldId id="347" r:id="rId24"/>
    <p:sldId id="355" r:id="rId25"/>
    <p:sldId id="362" r:id="rId26"/>
    <p:sldId id="257" r:id="rId27"/>
    <p:sldId id="268" r:id="rId28"/>
    <p:sldId id="276" r:id="rId29"/>
    <p:sldId id="269" r:id="rId30"/>
    <p:sldId id="270" r:id="rId31"/>
    <p:sldId id="279" r:id="rId32"/>
    <p:sldId id="278" r:id="rId33"/>
    <p:sldId id="345" r:id="rId34"/>
    <p:sldId id="360" r:id="rId35"/>
    <p:sldId id="361"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58E"/>
    <a:srgbClr val="9EB627"/>
    <a:srgbClr val="9BBEA4"/>
    <a:srgbClr val="C5CFA2"/>
    <a:srgbClr val="51664D"/>
    <a:srgbClr val="C36B25"/>
    <a:srgbClr val="DDC532"/>
    <a:srgbClr val="B79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11AA5-9757-4A8A-A729-2BE00791249E}" v="110" dt="2021-03-12T04:06:11.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2" autoAdjust="0"/>
    <p:restoredTop sz="86395"/>
  </p:normalViewPr>
  <p:slideViewPr>
    <p:cSldViewPr snapToGrid="0" snapToObjects="1">
      <p:cViewPr varScale="1">
        <p:scale>
          <a:sx n="61" d="100"/>
          <a:sy n="61" d="100"/>
        </p:scale>
        <p:origin x="129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21F173-3347-4A2C-8CC4-5C9AA3179D13}"/>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E507C4-22C5-484A-B291-A733E91CE1A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8F480D9-6D52-4177-91B8-424670D7BB5C}" type="datetime4">
              <a:rPr lang="en-US" smtClean="0"/>
              <a:t>June 8, 2021</a:t>
            </a:fld>
            <a:endParaRPr lang="en-US"/>
          </a:p>
        </p:txBody>
      </p:sp>
      <p:sp>
        <p:nvSpPr>
          <p:cNvPr id="4" name="Footer Placeholder 3">
            <a:extLst>
              <a:ext uri="{FF2B5EF4-FFF2-40B4-BE49-F238E27FC236}">
                <a16:creationId xmlns:a16="http://schemas.microsoft.com/office/drawing/2014/main" id="{9951AF37-88CD-4388-B5A2-7F8DB30435B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35CBDA-68CB-4E42-BCD7-C1FA4699387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6BFE6CB-0481-4405-88B6-697A238E296C}" type="slidenum">
              <a:rPr lang="en-US" smtClean="0"/>
              <a:t>‹#›</a:t>
            </a:fld>
            <a:endParaRPr lang="en-US"/>
          </a:p>
        </p:txBody>
      </p:sp>
    </p:spTree>
    <p:extLst>
      <p:ext uri="{BB962C8B-B14F-4D97-AF65-F5344CB8AC3E}">
        <p14:creationId xmlns:p14="http://schemas.microsoft.com/office/powerpoint/2010/main" val="60887801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12E85AA-F50B-4AFD-A150-643176D7F396}" type="datetime4">
              <a:rPr lang="en-US" smtClean="0"/>
              <a:t>June 8, 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A51907B-BE9B-A344-A09A-34A5492BF189}" type="slidenum">
              <a:rPr lang="en-US" smtClean="0"/>
              <a:t>‹#›</a:t>
            </a:fld>
            <a:endParaRPr lang="en-US"/>
          </a:p>
        </p:txBody>
      </p:sp>
    </p:spTree>
    <p:extLst>
      <p:ext uri="{BB962C8B-B14F-4D97-AF65-F5344CB8AC3E}">
        <p14:creationId xmlns:p14="http://schemas.microsoft.com/office/powerpoint/2010/main" val="161782954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51907B-BE9B-A344-A09A-34A5492BF189}" type="slidenum">
              <a:rPr lang="en-US" smtClean="0"/>
              <a:t>1</a:t>
            </a:fld>
            <a:endParaRPr lang="en-US"/>
          </a:p>
        </p:txBody>
      </p:sp>
      <p:sp>
        <p:nvSpPr>
          <p:cNvPr id="5" name="Date Placeholder 4">
            <a:extLst>
              <a:ext uri="{FF2B5EF4-FFF2-40B4-BE49-F238E27FC236}">
                <a16:creationId xmlns:a16="http://schemas.microsoft.com/office/drawing/2014/main" id="{845294AB-01F4-4FA7-AF0A-2B78BC8CBA5F}"/>
              </a:ext>
            </a:extLst>
          </p:cNvPr>
          <p:cNvSpPr>
            <a:spLocks noGrp="1"/>
          </p:cNvSpPr>
          <p:nvPr>
            <p:ph type="dt" idx="1"/>
          </p:nvPr>
        </p:nvSpPr>
        <p:spPr/>
        <p:txBody>
          <a:bodyPr/>
          <a:lstStyle/>
          <a:p>
            <a:fld id="{0388FC1E-B69C-460C-9489-1C70986F5A18}" type="datetime4">
              <a:rPr lang="en-US" smtClean="0"/>
              <a:t>June 8, 2021</a:t>
            </a:fld>
            <a:endParaRPr lang="en-US"/>
          </a:p>
        </p:txBody>
      </p:sp>
    </p:spTree>
    <p:extLst>
      <p:ext uri="{BB962C8B-B14F-4D97-AF65-F5344CB8AC3E}">
        <p14:creationId xmlns:p14="http://schemas.microsoft.com/office/powerpoint/2010/main" val="61790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consortium overview? , the Consortium seeks to meet the unmet health related needs of our region.</a:t>
            </a:r>
          </a:p>
          <a:p>
            <a:r>
              <a:rPr lang="en-US"/>
              <a:t>Some of those areas include:</a:t>
            </a:r>
          </a:p>
          <a:p>
            <a:r>
              <a:rPr lang="en-US"/>
              <a:t>Healthcare workforce shortage</a:t>
            </a:r>
          </a:p>
          <a:p>
            <a:r>
              <a:rPr lang="en-US"/>
              <a:t>Gaps in the continuum of care for those unable to navigate the complexities of the healthcare system</a:t>
            </a:r>
          </a:p>
          <a:p>
            <a:r>
              <a:rPr lang="en-US"/>
              <a:t>High ED utilization</a:t>
            </a:r>
          </a:p>
          <a:p>
            <a:r>
              <a:rPr lang="en-US"/>
              <a:t>Need to address essential Social Determinants of Health</a:t>
            </a:r>
          </a:p>
          <a:p>
            <a:r>
              <a:rPr lang="en-US"/>
              <a:t>Rural health disparities – ( such as geographic isolation, lower social-economic status, higher rates of behaviors that contribute to chronic disease, older population, less likely to have employer paid healthcare.)</a:t>
            </a:r>
          </a:p>
          <a:p>
            <a:endParaRPr lang="en-US"/>
          </a:p>
        </p:txBody>
      </p:sp>
      <p:sp>
        <p:nvSpPr>
          <p:cNvPr id="4" name="Slide Number Placeholder 3"/>
          <p:cNvSpPr>
            <a:spLocks noGrp="1"/>
          </p:cNvSpPr>
          <p:nvPr>
            <p:ph type="sldNum" sz="quarter" idx="10"/>
          </p:nvPr>
        </p:nvSpPr>
        <p:spPr/>
        <p:txBody>
          <a:bodyPr/>
          <a:lstStyle/>
          <a:p>
            <a:fld id="{AA51907B-BE9B-A344-A09A-34A5492BF189}" type="slidenum">
              <a:rPr lang="en-US" smtClean="0"/>
              <a:t>14</a:t>
            </a:fld>
            <a:endParaRPr lang="en-US"/>
          </a:p>
        </p:txBody>
      </p:sp>
      <p:sp>
        <p:nvSpPr>
          <p:cNvPr id="5" name="Date Placeholder 4">
            <a:extLst>
              <a:ext uri="{FF2B5EF4-FFF2-40B4-BE49-F238E27FC236}">
                <a16:creationId xmlns:a16="http://schemas.microsoft.com/office/drawing/2014/main" id="{5566091C-C0E9-4741-B3D3-6089B8DFC250}"/>
              </a:ext>
            </a:extLst>
          </p:cNvPr>
          <p:cNvSpPr>
            <a:spLocks noGrp="1"/>
          </p:cNvSpPr>
          <p:nvPr>
            <p:ph type="dt" idx="1"/>
          </p:nvPr>
        </p:nvSpPr>
        <p:spPr/>
        <p:txBody>
          <a:bodyPr/>
          <a:lstStyle/>
          <a:p>
            <a:fld id="{FAAC9ECC-8B89-486B-977F-2FD2E3E3F307}" type="datetime4">
              <a:rPr lang="en-US" smtClean="0"/>
              <a:t>June 8, 2021</a:t>
            </a:fld>
            <a:endParaRPr lang="en-US"/>
          </a:p>
        </p:txBody>
      </p:sp>
    </p:spTree>
    <p:extLst>
      <p:ext uri="{BB962C8B-B14F-4D97-AF65-F5344CB8AC3E}">
        <p14:creationId xmlns:p14="http://schemas.microsoft.com/office/powerpoint/2010/main" val="318229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consortium overview? , the Consortium seeks to meet the unmet health related needs of our region.</a:t>
            </a:r>
          </a:p>
          <a:p>
            <a:r>
              <a:rPr lang="en-US"/>
              <a:t>Some of those areas include:</a:t>
            </a:r>
          </a:p>
          <a:p>
            <a:r>
              <a:rPr lang="en-US"/>
              <a:t>Healthcare workforce shortage</a:t>
            </a:r>
          </a:p>
          <a:p>
            <a:r>
              <a:rPr lang="en-US"/>
              <a:t>Gaps in the continuum of care for those unable to navigate the complexities of the healthcare system</a:t>
            </a:r>
          </a:p>
          <a:p>
            <a:r>
              <a:rPr lang="en-US"/>
              <a:t>High ED utilization</a:t>
            </a:r>
          </a:p>
          <a:p>
            <a:r>
              <a:rPr lang="en-US"/>
              <a:t>Need to address essential Social Determinants of Health</a:t>
            </a:r>
          </a:p>
          <a:p>
            <a:r>
              <a:rPr lang="en-US"/>
              <a:t>Rural health disparities – ( such as geographic isolation, lower social-economic status, higher rates of behaviors that contribute to chronic disease, older population, less likely to have employer paid healthcare.)</a:t>
            </a:r>
          </a:p>
          <a:p>
            <a:endParaRPr lang="en-US"/>
          </a:p>
        </p:txBody>
      </p:sp>
      <p:sp>
        <p:nvSpPr>
          <p:cNvPr id="4" name="Slide Number Placeholder 3"/>
          <p:cNvSpPr>
            <a:spLocks noGrp="1"/>
          </p:cNvSpPr>
          <p:nvPr>
            <p:ph type="sldNum" sz="quarter" idx="10"/>
          </p:nvPr>
        </p:nvSpPr>
        <p:spPr/>
        <p:txBody>
          <a:bodyPr/>
          <a:lstStyle/>
          <a:p>
            <a:fld id="{AA51907B-BE9B-A344-A09A-34A5492BF189}" type="slidenum">
              <a:rPr lang="en-US" smtClean="0"/>
              <a:t>15</a:t>
            </a:fld>
            <a:endParaRPr lang="en-US"/>
          </a:p>
        </p:txBody>
      </p:sp>
      <p:sp>
        <p:nvSpPr>
          <p:cNvPr id="5" name="Date Placeholder 4">
            <a:extLst>
              <a:ext uri="{FF2B5EF4-FFF2-40B4-BE49-F238E27FC236}">
                <a16:creationId xmlns:a16="http://schemas.microsoft.com/office/drawing/2014/main" id="{8BABE61C-F103-42D8-A9B2-36252FF8591C}"/>
              </a:ext>
            </a:extLst>
          </p:cNvPr>
          <p:cNvSpPr>
            <a:spLocks noGrp="1"/>
          </p:cNvSpPr>
          <p:nvPr>
            <p:ph type="dt" idx="1"/>
          </p:nvPr>
        </p:nvSpPr>
        <p:spPr/>
        <p:txBody>
          <a:bodyPr/>
          <a:lstStyle/>
          <a:p>
            <a:fld id="{73637B19-7373-4667-923E-B1E8F97C1564}" type="datetime4">
              <a:rPr lang="en-US" smtClean="0"/>
              <a:t>June 8, 2021</a:t>
            </a:fld>
            <a:endParaRPr lang="en-US"/>
          </a:p>
        </p:txBody>
      </p:sp>
    </p:spTree>
    <p:extLst>
      <p:ext uri="{BB962C8B-B14F-4D97-AF65-F5344CB8AC3E}">
        <p14:creationId xmlns:p14="http://schemas.microsoft.com/office/powerpoint/2010/main" val="5152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consortium overview? , the Consortium seeks to meet the unmet health related needs of our region.</a:t>
            </a:r>
          </a:p>
          <a:p>
            <a:r>
              <a:rPr lang="en-US"/>
              <a:t>Some of those areas include:</a:t>
            </a:r>
          </a:p>
          <a:p>
            <a:r>
              <a:rPr lang="en-US"/>
              <a:t>Healthcare workforce shortage</a:t>
            </a:r>
          </a:p>
          <a:p>
            <a:r>
              <a:rPr lang="en-US"/>
              <a:t>Gaps in the continuum of care for those unable to navigate the complexities of the healthcare system</a:t>
            </a:r>
          </a:p>
          <a:p>
            <a:r>
              <a:rPr lang="en-US"/>
              <a:t>High ED utilization</a:t>
            </a:r>
          </a:p>
          <a:p>
            <a:r>
              <a:rPr lang="en-US"/>
              <a:t>Need to address essential Social Determinants of Health</a:t>
            </a:r>
          </a:p>
          <a:p>
            <a:r>
              <a:rPr lang="en-US"/>
              <a:t>Rural health disparities – ( such as geographic isolation, lower social-economic status, higher rates of behaviors that contribute to chronic disease, older population, less likely to have employer paid healthcare.)</a:t>
            </a:r>
          </a:p>
          <a:p>
            <a:endParaRPr lang="en-US"/>
          </a:p>
        </p:txBody>
      </p:sp>
      <p:sp>
        <p:nvSpPr>
          <p:cNvPr id="4" name="Slide Number Placeholder 3"/>
          <p:cNvSpPr>
            <a:spLocks noGrp="1"/>
          </p:cNvSpPr>
          <p:nvPr>
            <p:ph type="sldNum" sz="quarter" idx="10"/>
          </p:nvPr>
        </p:nvSpPr>
        <p:spPr/>
        <p:txBody>
          <a:bodyPr/>
          <a:lstStyle/>
          <a:p>
            <a:fld id="{AA51907B-BE9B-A344-A09A-34A5492BF189}" type="slidenum">
              <a:rPr lang="en-US" smtClean="0"/>
              <a:t>16</a:t>
            </a:fld>
            <a:endParaRPr lang="en-US"/>
          </a:p>
        </p:txBody>
      </p:sp>
      <p:sp>
        <p:nvSpPr>
          <p:cNvPr id="5" name="Date Placeholder 4">
            <a:extLst>
              <a:ext uri="{FF2B5EF4-FFF2-40B4-BE49-F238E27FC236}">
                <a16:creationId xmlns:a16="http://schemas.microsoft.com/office/drawing/2014/main" id="{8BABE61C-F103-42D8-A9B2-36252FF8591C}"/>
              </a:ext>
            </a:extLst>
          </p:cNvPr>
          <p:cNvSpPr>
            <a:spLocks noGrp="1"/>
          </p:cNvSpPr>
          <p:nvPr>
            <p:ph type="dt" idx="1"/>
          </p:nvPr>
        </p:nvSpPr>
        <p:spPr/>
        <p:txBody>
          <a:bodyPr/>
          <a:lstStyle/>
          <a:p>
            <a:fld id="{73637B19-7373-4667-923E-B1E8F97C1564}" type="datetime4">
              <a:rPr lang="en-US" smtClean="0"/>
              <a:t>June 8, 2021</a:t>
            </a:fld>
            <a:endParaRPr lang="en-US"/>
          </a:p>
        </p:txBody>
      </p:sp>
    </p:spTree>
    <p:extLst>
      <p:ext uri="{BB962C8B-B14F-4D97-AF65-F5344CB8AC3E}">
        <p14:creationId xmlns:p14="http://schemas.microsoft.com/office/powerpoint/2010/main" val="204707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consortium overview? , the Consortium seeks to meet the unmet health related needs of our region.</a:t>
            </a:r>
          </a:p>
          <a:p>
            <a:r>
              <a:rPr lang="en-US"/>
              <a:t>Some of those areas include:</a:t>
            </a:r>
          </a:p>
          <a:p>
            <a:r>
              <a:rPr lang="en-US"/>
              <a:t>Healthcare workforce shortage</a:t>
            </a:r>
          </a:p>
          <a:p>
            <a:r>
              <a:rPr lang="en-US"/>
              <a:t>Gaps in the continuum of care for those unable to navigate the complexities of the healthcare system</a:t>
            </a:r>
          </a:p>
          <a:p>
            <a:r>
              <a:rPr lang="en-US"/>
              <a:t>High ED utilization</a:t>
            </a:r>
          </a:p>
          <a:p>
            <a:r>
              <a:rPr lang="en-US"/>
              <a:t>Need to address essential Social Determinants of Health</a:t>
            </a:r>
          </a:p>
          <a:p>
            <a:r>
              <a:rPr lang="en-US"/>
              <a:t>Rural health disparities – ( such as geographic isolation, lower social-economic status, higher rates of behaviors that contribute to chronic disease, older population, less likely to have employer paid healthcare.)</a:t>
            </a:r>
          </a:p>
          <a:p>
            <a:endParaRPr lang="en-US"/>
          </a:p>
        </p:txBody>
      </p:sp>
      <p:sp>
        <p:nvSpPr>
          <p:cNvPr id="4" name="Slide Number Placeholder 3"/>
          <p:cNvSpPr>
            <a:spLocks noGrp="1"/>
          </p:cNvSpPr>
          <p:nvPr>
            <p:ph type="sldNum" sz="quarter" idx="10"/>
          </p:nvPr>
        </p:nvSpPr>
        <p:spPr/>
        <p:txBody>
          <a:bodyPr/>
          <a:lstStyle/>
          <a:p>
            <a:fld id="{AA51907B-BE9B-A344-A09A-34A5492BF189}" type="slidenum">
              <a:rPr lang="en-US" smtClean="0"/>
              <a:t>17</a:t>
            </a:fld>
            <a:endParaRPr lang="en-US"/>
          </a:p>
        </p:txBody>
      </p:sp>
      <p:sp>
        <p:nvSpPr>
          <p:cNvPr id="5" name="Date Placeholder 4">
            <a:extLst>
              <a:ext uri="{FF2B5EF4-FFF2-40B4-BE49-F238E27FC236}">
                <a16:creationId xmlns:a16="http://schemas.microsoft.com/office/drawing/2014/main" id="{8BABE61C-F103-42D8-A9B2-36252FF8591C}"/>
              </a:ext>
            </a:extLst>
          </p:cNvPr>
          <p:cNvSpPr>
            <a:spLocks noGrp="1"/>
          </p:cNvSpPr>
          <p:nvPr>
            <p:ph type="dt" idx="1"/>
          </p:nvPr>
        </p:nvSpPr>
        <p:spPr/>
        <p:txBody>
          <a:bodyPr/>
          <a:lstStyle/>
          <a:p>
            <a:fld id="{73637B19-7373-4667-923E-B1E8F97C1564}" type="datetime4">
              <a:rPr lang="en-US" smtClean="0"/>
              <a:t>June 8, 2021</a:t>
            </a:fld>
            <a:endParaRPr lang="en-US"/>
          </a:p>
        </p:txBody>
      </p:sp>
    </p:spTree>
    <p:extLst>
      <p:ext uri="{BB962C8B-B14F-4D97-AF65-F5344CB8AC3E}">
        <p14:creationId xmlns:p14="http://schemas.microsoft.com/office/powerpoint/2010/main" val="44250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51907B-BE9B-A344-A09A-34A5492BF189}" type="slidenum">
              <a:rPr lang="en-US" smtClean="0"/>
              <a:t>20</a:t>
            </a:fld>
            <a:endParaRPr lang="en-US"/>
          </a:p>
        </p:txBody>
      </p:sp>
      <p:sp>
        <p:nvSpPr>
          <p:cNvPr id="5" name="Date Placeholder 4">
            <a:extLst>
              <a:ext uri="{FF2B5EF4-FFF2-40B4-BE49-F238E27FC236}">
                <a16:creationId xmlns:a16="http://schemas.microsoft.com/office/drawing/2014/main" id="{40ECBC28-C960-4B2F-9292-B694BD702CAB}"/>
              </a:ext>
            </a:extLst>
          </p:cNvPr>
          <p:cNvSpPr>
            <a:spLocks noGrp="1"/>
          </p:cNvSpPr>
          <p:nvPr>
            <p:ph type="dt" idx="1"/>
          </p:nvPr>
        </p:nvSpPr>
        <p:spPr/>
        <p:txBody>
          <a:bodyPr/>
          <a:lstStyle/>
          <a:p>
            <a:fld id="{DFDDEBA5-8E84-42B6-88B3-FCF5D637316F}" type="datetime4">
              <a:rPr lang="en-US" smtClean="0"/>
              <a:t>June 8, 2021</a:t>
            </a:fld>
            <a:endParaRPr lang="en-US"/>
          </a:p>
        </p:txBody>
      </p:sp>
    </p:spTree>
    <p:extLst>
      <p:ext uri="{BB962C8B-B14F-4D97-AF65-F5344CB8AC3E}">
        <p14:creationId xmlns:p14="http://schemas.microsoft.com/office/powerpoint/2010/main" val="329309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51907B-BE9B-A344-A09A-34A5492BF189}" type="slidenum">
              <a:rPr lang="en-US" smtClean="0"/>
              <a:t>21</a:t>
            </a:fld>
            <a:endParaRPr lang="en-US"/>
          </a:p>
        </p:txBody>
      </p:sp>
      <p:sp>
        <p:nvSpPr>
          <p:cNvPr id="5" name="Date Placeholder 4">
            <a:extLst>
              <a:ext uri="{FF2B5EF4-FFF2-40B4-BE49-F238E27FC236}">
                <a16:creationId xmlns:a16="http://schemas.microsoft.com/office/drawing/2014/main" id="{6D644A26-503B-4CE1-B7D5-5F6EC7BF722B}"/>
              </a:ext>
            </a:extLst>
          </p:cNvPr>
          <p:cNvSpPr>
            <a:spLocks noGrp="1"/>
          </p:cNvSpPr>
          <p:nvPr>
            <p:ph type="dt" idx="1"/>
          </p:nvPr>
        </p:nvSpPr>
        <p:spPr/>
        <p:txBody>
          <a:bodyPr/>
          <a:lstStyle/>
          <a:p>
            <a:fld id="{08D3621C-A327-4BF2-80F4-905917C2721D}" type="datetime4">
              <a:rPr lang="en-US" smtClean="0"/>
              <a:t>June 8, 2021</a:t>
            </a:fld>
            <a:endParaRPr lang="en-US"/>
          </a:p>
        </p:txBody>
      </p:sp>
    </p:spTree>
    <p:extLst>
      <p:ext uri="{BB962C8B-B14F-4D97-AF65-F5344CB8AC3E}">
        <p14:creationId xmlns:p14="http://schemas.microsoft.com/office/powerpoint/2010/main" val="3679381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51907B-BE9B-A344-A09A-34A5492BF189}" type="slidenum">
              <a:rPr lang="en-US" smtClean="0"/>
              <a:t>22</a:t>
            </a:fld>
            <a:endParaRPr lang="en-US"/>
          </a:p>
        </p:txBody>
      </p:sp>
      <p:sp>
        <p:nvSpPr>
          <p:cNvPr id="5" name="Date Placeholder 4">
            <a:extLst>
              <a:ext uri="{FF2B5EF4-FFF2-40B4-BE49-F238E27FC236}">
                <a16:creationId xmlns:a16="http://schemas.microsoft.com/office/drawing/2014/main" id="{E17C5BEA-68BA-42FB-8164-35675177F139}"/>
              </a:ext>
            </a:extLst>
          </p:cNvPr>
          <p:cNvSpPr>
            <a:spLocks noGrp="1"/>
          </p:cNvSpPr>
          <p:nvPr>
            <p:ph type="dt" idx="1"/>
          </p:nvPr>
        </p:nvSpPr>
        <p:spPr/>
        <p:txBody>
          <a:bodyPr/>
          <a:lstStyle/>
          <a:p>
            <a:fld id="{9ACA37F3-4215-4045-92CB-7B7BD99ECA75}" type="datetime4">
              <a:rPr lang="en-US" smtClean="0"/>
              <a:t>June 8, 2021</a:t>
            </a:fld>
            <a:endParaRPr lang="en-US"/>
          </a:p>
        </p:txBody>
      </p:sp>
    </p:spTree>
    <p:extLst>
      <p:ext uri="{BB962C8B-B14F-4D97-AF65-F5344CB8AC3E}">
        <p14:creationId xmlns:p14="http://schemas.microsoft.com/office/powerpoint/2010/main" val="3477839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814384"/>
            <a:ext cx="6858000" cy="649160"/>
          </a:xfrm>
        </p:spPr>
        <p:txBody>
          <a:bodyPr anchor="t">
            <a:normAutofit/>
          </a:bodyPr>
          <a:lstStyle>
            <a:lvl1pPr algn="ctr">
              <a:defRPr sz="4000"/>
            </a:lvl1pPr>
          </a:lstStyle>
          <a:p>
            <a:r>
              <a:rPr lang="en-US" dirty="0"/>
              <a:t>Presentation Title</a:t>
            </a:r>
          </a:p>
        </p:txBody>
      </p:sp>
      <p:sp>
        <p:nvSpPr>
          <p:cNvPr id="3" name="Subtitle 2"/>
          <p:cNvSpPr>
            <a:spLocks noGrp="1"/>
          </p:cNvSpPr>
          <p:nvPr>
            <p:ph type="subTitle" idx="1" hasCustomPrompt="1"/>
          </p:nvPr>
        </p:nvSpPr>
        <p:spPr>
          <a:xfrm>
            <a:off x="1139952" y="5614988"/>
            <a:ext cx="6858000" cy="383878"/>
          </a:xfrm>
        </p:spPr>
        <p:txBody>
          <a:bodyPr/>
          <a:lstStyle>
            <a:lvl1pPr marL="0" indent="0" algn="ctr">
              <a:buNone/>
              <a:defRPr sz="1800" b="1" i="0">
                <a:solidFill>
                  <a:srgbClr val="C5CFA2"/>
                </a:solidFill>
                <a:latin typeface="Memphis" charset="0"/>
                <a:ea typeface="Memphis" charset="0"/>
                <a:cs typeface="Memphis"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Date and Location</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0" y="1968500"/>
            <a:ext cx="2737104" cy="2898648"/>
          </a:xfrm>
          <a:prstGeom prst="rect">
            <a:avLst/>
          </a:prstGeom>
        </p:spPr>
      </p:pic>
      <p:sp>
        <p:nvSpPr>
          <p:cNvPr id="5" name="Rectangle 4"/>
          <p:cNvSpPr/>
          <p:nvPr userDrawn="1"/>
        </p:nvSpPr>
        <p:spPr>
          <a:xfrm>
            <a:off x="184934" y="236305"/>
            <a:ext cx="8763858" cy="6369977"/>
          </a:xfrm>
          <a:prstGeom prst="rect">
            <a:avLst/>
          </a:prstGeom>
          <a:noFill/>
          <a:ln w="76200">
            <a:solidFill>
              <a:srgbClr val="C5C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39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ission Statem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950" y="1397286"/>
            <a:ext cx="7772400" cy="3200400"/>
          </a:xfrm>
          <a:prstGeom prst="rect">
            <a:avLst/>
          </a:prstGeom>
        </p:spPr>
      </p:pic>
      <p:sp>
        <p:nvSpPr>
          <p:cNvPr id="3" name="Rectangle 2"/>
          <p:cNvSpPr/>
          <p:nvPr userDrawn="1"/>
        </p:nvSpPr>
        <p:spPr>
          <a:xfrm>
            <a:off x="184934" y="205483"/>
            <a:ext cx="8763858" cy="6441897"/>
          </a:xfrm>
          <a:prstGeom prst="rect">
            <a:avLst/>
          </a:prstGeom>
          <a:noFill/>
          <a:ln w="76200">
            <a:solidFill>
              <a:srgbClr val="C5C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22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28059"/>
            <a:ext cx="6858000" cy="1349789"/>
          </a:xfrm>
        </p:spPr>
        <p:txBody>
          <a:bodyPr anchor="t">
            <a:normAutofit/>
          </a:bodyPr>
          <a:lstStyle>
            <a:lvl1pPr algn="ctr">
              <a:defRPr sz="4000" baseline="0"/>
            </a:lvl1pPr>
          </a:lstStyle>
          <a:p>
            <a:r>
              <a:rPr lang="en-US" dirty="0"/>
              <a:t>Thank you!</a:t>
            </a:r>
          </a:p>
        </p:txBody>
      </p:sp>
      <p:sp>
        <p:nvSpPr>
          <p:cNvPr id="3" name="Subtitle 2"/>
          <p:cNvSpPr>
            <a:spLocks noGrp="1"/>
          </p:cNvSpPr>
          <p:nvPr>
            <p:ph type="subTitle" idx="1" hasCustomPrompt="1"/>
          </p:nvPr>
        </p:nvSpPr>
        <p:spPr>
          <a:xfrm>
            <a:off x="1139952" y="5614988"/>
            <a:ext cx="6858000" cy="383878"/>
          </a:xfrm>
        </p:spPr>
        <p:txBody>
          <a:bodyPr/>
          <a:lstStyle>
            <a:lvl1pPr marL="0" indent="0" algn="ctr">
              <a:buNone/>
              <a:defRPr sz="1800" b="1" i="0">
                <a:solidFill>
                  <a:srgbClr val="C5CFA2"/>
                </a:solidFill>
                <a:latin typeface="Memphis" charset="0"/>
                <a:ea typeface="Memphis" charset="0"/>
                <a:cs typeface="Memphis"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Date and Location</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0" y="1968500"/>
            <a:ext cx="2737104" cy="2898648"/>
          </a:xfrm>
          <a:prstGeom prst="rect">
            <a:avLst/>
          </a:prstGeom>
        </p:spPr>
      </p:pic>
      <p:sp>
        <p:nvSpPr>
          <p:cNvPr id="5" name="Rectangle 4"/>
          <p:cNvSpPr/>
          <p:nvPr userDrawn="1"/>
        </p:nvSpPr>
        <p:spPr>
          <a:xfrm>
            <a:off x="184934" y="205483"/>
            <a:ext cx="8763858" cy="6441897"/>
          </a:xfrm>
          <a:prstGeom prst="rect">
            <a:avLst/>
          </a:prstGeom>
          <a:noFill/>
          <a:ln w="76200">
            <a:solidFill>
              <a:srgbClr val="C5C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1" i="0">
                <a:latin typeface="Memphis" charset="0"/>
                <a:ea typeface="Memphis" charset="0"/>
                <a:cs typeface="Memphis"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678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31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7220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949036" y="607282"/>
            <a:ext cx="4629150" cy="4873625"/>
          </a:xfrm>
          <a:ln w="76200">
            <a:solidFill>
              <a:srgbClr val="C36B25"/>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80884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619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hank You E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40"/>
            <a:ext cx="7886700" cy="1639636"/>
          </a:xfrm>
        </p:spPr>
        <p:txBody>
          <a:bodyPr anchor="b"/>
          <a:lstStyle>
            <a:lvl1pPr algn="ctr">
              <a:defRPr sz="9600">
                <a:solidFill>
                  <a:srgbClr val="C36B25"/>
                </a:solidFill>
              </a:defRPr>
            </a:lvl1pPr>
          </a:lstStyle>
          <a:p>
            <a:r>
              <a:rPr lang="en-US" dirty="0"/>
              <a:t>Thank You!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40"/>
            <a:ext cx="7886700" cy="1639636"/>
          </a:xfrm>
        </p:spPr>
        <p:txBody>
          <a:bodyPr anchor="b"/>
          <a:lstStyle>
            <a:lvl1pPr algn="ctr">
              <a:defRPr sz="9600">
                <a:solidFill>
                  <a:srgbClr val="C36B25"/>
                </a:solidFill>
              </a:defRPr>
            </a:lvl1pPr>
          </a:lstStyle>
          <a:p>
            <a:r>
              <a:rPr lang="en-US" dirty="0"/>
              <a:t>Questions?</a:t>
            </a:r>
          </a:p>
        </p:txBody>
      </p:sp>
    </p:spTree>
    <p:extLst>
      <p:ext uri="{BB962C8B-B14F-4D97-AF65-F5344CB8AC3E}">
        <p14:creationId xmlns:p14="http://schemas.microsoft.com/office/powerpoint/2010/main" val="145475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8ED83D-CEF1-484E-8611-ECAED93A833F}" type="slidenum">
              <a:rPr lang="en-US" smtClean="0"/>
              <a:t>‹#›</a:t>
            </a:fld>
            <a:endParaRPr lang="en-US"/>
          </a:p>
        </p:txBody>
      </p:sp>
      <p:sp>
        <p:nvSpPr>
          <p:cNvPr id="5" name="Rectangle 4"/>
          <p:cNvSpPr/>
          <p:nvPr userDrawn="1"/>
        </p:nvSpPr>
        <p:spPr>
          <a:xfrm>
            <a:off x="184934" y="205483"/>
            <a:ext cx="8763858" cy="5558729"/>
          </a:xfrm>
          <a:prstGeom prst="rect">
            <a:avLst/>
          </a:prstGeom>
          <a:noFill/>
          <a:ln w="76200">
            <a:solidFill>
              <a:srgbClr val="C5C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943600"/>
            <a:ext cx="9144000" cy="914400"/>
          </a:xfrm>
          <a:prstGeom prst="rect">
            <a:avLst/>
          </a:prstGeom>
        </p:spPr>
      </p:pic>
    </p:spTree>
    <p:extLst>
      <p:ext uri="{BB962C8B-B14F-4D97-AF65-F5344CB8AC3E}">
        <p14:creationId xmlns:p14="http://schemas.microsoft.com/office/powerpoint/2010/main" val="200550700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6" r:id="rId5"/>
    <p:sldLayoutId id="2147483657" r:id="rId6"/>
    <p:sldLayoutId id="2147483654" r:id="rId7"/>
    <p:sldLayoutId id="2147483674" r:id="rId8"/>
    <p:sldLayoutId id="2147483651" r:id="rId9"/>
    <p:sldLayoutId id="2147483653" r:id="rId10"/>
    <p:sldLayoutId id="2147483661" r:id="rId11"/>
  </p:sldLayoutIdLst>
  <p:hf sldNum="0" hdr="0" dt="0"/>
  <p:txStyles>
    <p:title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accent4"/>
          </a:solidFill>
          <a:latin typeface="Memphis Medium" charset="0"/>
          <a:ea typeface="Memphis Medium" charset="0"/>
          <a:cs typeface="Memphis Medium" charset="0"/>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Memphis Medium" charset="0"/>
          <a:ea typeface="Memphis Medium" charset="0"/>
          <a:cs typeface="Memphis Medium" charset="0"/>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Memphis Medium" charset="0"/>
          <a:ea typeface="Memphis Medium" charset="0"/>
          <a:cs typeface="Memphis Medium"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Memphis Medium" charset="0"/>
          <a:ea typeface="Memphis Medium" charset="0"/>
          <a:cs typeface="Memphis Medium"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Memphis Medium" charset="0"/>
          <a:ea typeface="Memphis Medium" charset="0"/>
          <a:cs typeface="Memphis Medium"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476" y="890277"/>
            <a:ext cx="7985048" cy="649160"/>
          </a:xfrm>
        </p:spPr>
        <p:txBody>
          <a:bodyPr>
            <a:noAutofit/>
          </a:bodyPr>
          <a:lstStyle/>
          <a:p>
            <a:r>
              <a:rPr lang="en-US" sz="3600" dirty="0">
                <a:solidFill>
                  <a:srgbClr val="00958D"/>
                </a:solidFill>
              </a:rPr>
              <a:t>North Country Health Consortium</a:t>
            </a:r>
          </a:p>
        </p:txBody>
      </p:sp>
      <p:sp>
        <p:nvSpPr>
          <p:cNvPr id="3" name="Subtitle 2"/>
          <p:cNvSpPr>
            <a:spLocks noGrp="1"/>
          </p:cNvSpPr>
          <p:nvPr>
            <p:ph type="subTitle" idx="1"/>
          </p:nvPr>
        </p:nvSpPr>
        <p:spPr>
          <a:xfrm>
            <a:off x="719137" y="5194790"/>
            <a:ext cx="7705725" cy="772933"/>
          </a:xfrm>
        </p:spPr>
        <p:txBody>
          <a:bodyPr>
            <a:normAutofit fontScale="77500" lnSpcReduction="20000"/>
          </a:bodyPr>
          <a:lstStyle/>
          <a:p>
            <a:r>
              <a:rPr lang="en-US" sz="3600" dirty="0">
                <a:solidFill>
                  <a:srgbClr val="DDC532"/>
                </a:solidFill>
              </a:rPr>
              <a:t>Leading</a:t>
            </a:r>
            <a:r>
              <a:rPr lang="en-US" sz="3600" dirty="0"/>
              <a:t> </a:t>
            </a:r>
            <a:r>
              <a:rPr lang="en-US" sz="3600" dirty="0">
                <a:solidFill>
                  <a:srgbClr val="9BBEA4"/>
                </a:solidFill>
              </a:rPr>
              <a:t>innovative collaboration </a:t>
            </a:r>
            <a:r>
              <a:rPr lang="en-US" sz="3600" dirty="0">
                <a:solidFill>
                  <a:srgbClr val="B79826"/>
                </a:solidFill>
              </a:rPr>
              <a:t>to improve the health status </a:t>
            </a:r>
            <a:r>
              <a:rPr lang="en-US" sz="3600" dirty="0">
                <a:solidFill>
                  <a:srgbClr val="00958D"/>
                </a:solidFill>
              </a:rPr>
              <a:t>of northern New Hampshire</a:t>
            </a:r>
          </a:p>
        </p:txBody>
      </p:sp>
    </p:spTree>
    <p:extLst>
      <p:ext uri="{BB962C8B-B14F-4D97-AF65-F5344CB8AC3E}">
        <p14:creationId xmlns:p14="http://schemas.microsoft.com/office/powerpoint/2010/main" val="476955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78067E-52E5-4CCB-A84F-3E87AAA0766B}"/>
              </a:ext>
            </a:extLst>
          </p:cNvPr>
          <p:cNvPicPr>
            <a:picLocks noChangeAspect="1"/>
          </p:cNvPicPr>
          <p:nvPr/>
        </p:nvPicPr>
        <p:blipFill rotWithShape="1">
          <a:blip r:embed="rId2"/>
          <a:srcRect b="2667"/>
          <a:stretch/>
        </p:blipFill>
        <p:spPr>
          <a:xfrm>
            <a:off x="174262" y="313514"/>
            <a:ext cx="8795475" cy="6520423"/>
          </a:xfrm>
          <a:prstGeom prst="rect">
            <a:avLst/>
          </a:prstGeom>
        </p:spPr>
      </p:pic>
      <p:sp>
        <p:nvSpPr>
          <p:cNvPr id="2" name="Title 1">
            <a:extLst>
              <a:ext uri="{FF2B5EF4-FFF2-40B4-BE49-F238E27FC236}">
                <a16:creationId xmlns:a16="http://schemas.microsoft.com/office/drawing/2014/main" id="{1368FDA3-E62D-4B48-8E33-4CCC9C929A87}"/>
              </a:ext>
            </a:extLst>
          </p:cNvPr>
          <p:cNvSpPr txBox="1">
            <a:spLocks/>
          </p:cNvSpPr>
          <p:nvPr/>
        </p:nvSpPr>
        <p:spPr>
          <a:xfrm>
            <a:off x="1732546" y="313514"/>
            <a:ext cx="6676925" cy="748057"/>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3600" dirty="0"/>
              <a:t>Timeline 2017-2021 </a:t>
            </a:r>
            <a:endParaRPr lang="en-US" sz="2400" dirty="0"/>
          </a:p>
        </p:txBody>
      </p:sp>
      <p:sp>
        <p:nvSpPr>
          <p:cNvPr id="6" name="Title 1">
            <a:extLst>
              <a:ext uri="{FF2B5EF4-FFF2-40B4-BE49-F238E27FC236}">
                <a16:creationId xmlns:a16="http://schemas.microsoft.com/office/drawing/2014/main" id="{24E6F734-3891-46C0-8E45-14069ADB51DD}"/>
              </a:ext>
            </a:extLst>
          </p:cNvPr>
          <p:cNvSpPr txBox="1">
            <a:spLocks/>
          </p:cNvSpPr>
          <p:nvPr/>
        </p:nvSpPr>
        <p:spPr>
          <a:xfrm>
            <a:off x="4074495" y="965973"/>
            <a:ext cx="5598895" cy="748057"/>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1800" dirty="0"/>
              <a:t>16 --34 -- 75 -- 35 employees</a:t>
            </a:r>
          </a:p>
        </p:txBody>
      </p:sp>
    </p:spTree>
    <p:extLst>
      <p:ext uri="{BB962C8B-B14F-4D97-AF65-F5344CB8AC3E}">
        <p14:creationId xmlns:p14="http://schemas.microsoft.com/office/powerpoint/2010/main" val="322586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E7AA6-0892-4A47-9A74-DCA048822337}"/>
              </a:ext>
            </a:extLst>
          </p:cNvPr>
          <p:cNvSpPr txBox="1">
            <a:spLocks/>
          </p:cNvSpPr>
          <p:nvPr/>
        </p:nvSpPr>
        <p:spPr>
          <a:xfrm>
            <a:off x="628650" y="2309883"/>
            <a:ext cx="7886700" cy="1111249"/>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3600" dirty="0"/>
              <a:t>NCHC Program Areas</a:t>
            </a:r>
            <a:endParaRPr lang="en-US" sz="2400" dirty="0"/>
          </a:p>
        </p:txBody>
      </p:sp>
    </p:spTree>
    <p:extLst>
      <p:ext uri="{BB962C8B-B14F-4D97-AF65-F5344CB8AC3E}">
        <p14:creationId xmlns:p14="http://schemas.microsoft.com/office/powerpoint/2010/main" val="94601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F60AB7-8173-44C3-B9CC-2A5E3503DCCF}"/>
              </a:ext>
            </a:extLst>
          </p:cNvPr>
          <p:cNvSpPr>
            <a:spLocks noGrp="1"/>
          </p:cNvSpPr>
          <p:nvPr>
            <p:ph type="title"/>
          </p:nvPr>
        </p:nvSpPr>
        <p:spPr/>
        <p:txBody>
          <a:bodyPr/>
          <a:lstStyle/>
          <a:p>
            <a:pPr algn="ctr"/>
            <a:r>
              <a:rPr lang="en-US" sz="3600" dirty="0"/>
              <a:t>Northern New Hampshire Area Health Education Center (NNH AHEC)</a:t>
            </a:r>
            <a:br>
              <a:rPr lang="en-US" sz="3600" dirty="0"/>
            </a:br>
            <a:r>
              <a:rPr lang="en-US" sz="2400" dirty="0"/>
              <a:t>Established in April 1999 </a:t>
            </a:r>
          </a:p>
        </p:txBody>
      </p:sp>
      <p:sp>
        <p:nvSpPr>
          <p:cNvPr id="6" name="Content Placeholder 5">
            <a:extLst>
              <a:ext uri="{FF2B5EF4-FFF2-40B4-BE49-F238E27FC236}">
                <a16:creationId xmlns:a16="http://schemas.microsoft.com/office/drawing/2014/main" id="{BAAB5577-C2D8-4EBB-BE1A-C10D50EB473C}"/>
              </a:ext>
            </a:extLst>
          </p:cNvPr>
          <p:cNvSpPr>
            <a:spLocks noGrp="1"/>
          </p:cNvSpPr>
          <p:nvPr>
            <p:ph idx="1"/>
          </p:nvPr>
        </p:nvSpPr>
        <p:spPr>
          <a:xfrm>
            <a:off x="675033" y="2420521"/>
            <a:ext cx="4811367" cy="3145392"/>
          </a:xfrm>
        </p:spPr>
        <p:txBody>
          <a:bodyPr>
            <a:normAutofit/>
          </a:bodyPr>
          <a:lstStyle/>
          <a:p>
            <a:pPr marL="0" indent="0" algn="ctr">
              <a:buNone/>
            </a:pPr>
            <a:endParaRPr lang="en-US" sz="1600" i="1" dirty="0"/>
          </a:p>
          <a:p>
            <a:pPr marL="0" indent="0">
              <a:buNone/>
            </a:pPr>
            <a:r>
              <a:rPr lang="en-US" sz="2000" dirty="0">
                <a:solidFill>
                  <a:srgbClr val="13958E"/>
                </a:solidFill>
              </a:rPr>
              <a:t>One of 2 federally designated AHEC centers in NH and is affiliated with the AHEC program at The Dartmouth Institute.  NNH AHEC serves Coos, Carroll, Grafton and Belknap counties.</a:t>
            </a:r>
          </a:p>
          <a:p>
            <a:pPr marL="342900" lvl="1" indent="0" fontAlgn="base">
              <a:buNone/>
            </a:pPr>
            <a:endParaRPr lang="en-US" dirty="0"/>
          </a:p>
          <a:p>
            <a:pPr fontAlgn="base"/>
            <a:endParaRPr lang="en-US" dirty="0"/>
          </a:p>
          <a:p>
            <a:pPr marL="0" indent="0">
              <a:buNone/>
            </a:pPr>
            <a:endParaRPr lang="en-US" dirty="0"/>
          </a:p>
        </p:txBody>
      </p:sp>
      <p:pic>
        <p:nvPicPr>
          <p:cNvPr id="3" name="Picture 2" descr="A close up of a sign&#10;&#10;Description automatically generated">
            <a:extLst>
              <a:ext uri="{FF2B5EF4-FFF2-40B4-BE49-F238E27FC236}">
                <a16:creationId xmlns:a16="http://schemas.microsoft.com/office/drawing/2014/main" id="{EB6160C3-34A4-468B-99C5-82D9754CCB31}"/>
              </a:ext>
            </a:extLst>
          </p:cNvPr>
          <p:cNvPicPr>
            <a:picLocks noChangeAspect="1"/>
          </p:cNvPicPr>
          <p:nvPr/>
        </p:nvPicPr>
        <p:blipFill>
          <a:blip r:embed="rId2"/>
          <a:stretch>
            <a:fillRect/>
          </a:stretch>
        </p:blipFill>
        <p:spPr>
          <a:xfrm>
            <a:off x="5486400" y="2523596"/>
            <a:ext cx="2939242" cy="2939242"/>
          </a:xfrm>
          <a:prstGeom prst="rect">
            <a:avLst/>
          </a:prstGeom>
        </p:spPr>
      </p:pic>
      <p:sp>
        <p:nvSpPr>
          <p:cNvPr id="4" name="TextBox 3">
            <a:extLst>
              <a:ext uri="{FF2B5EF4-FFF2-40B4-BE49-F238E27FC236}">
                <a16:creationId xmlns:a16="http://schemas.microsoft.com/office/drawing/2014/main" id="{EDBE7833-6003-4802-84A6-A25BC5120C0B}"/>
              </a:ext>
            </a:extLst>
          </p:cNvPr>
          <p:cNvSpPr txBox="1"/>
          <p:nvPr/>
        </p:nvSpPr>
        <p:spPr>
          <a:xfrm>
            <a:off x="1096204" y="1757423"/>
            <a:ext cx="6951593" cy="646331"/>
          </a:xfrm>
          <a:prstGeom prst="rect">
            <a:avLst/>
          </a:prstGeom>
          <a:noFill/>
        </p:spPr>
        <p:txBody>
          <a:bodyPr wrap="square" rtlCol="0">
            <a:spAutoFit/>
          </a:bodyPr>
          <a:lstStyle/>
          <a:p>
            <a:pPr algn="ctr"/>
            <a:r>
              <a:rPr lang="en-US" i="1" dirty="0"/>
              <a:t>Connecting students to careers, professionals to communities, and communities to better health</a:t>
            </a:r>
          </a:p>
        </p:txBody>
      </p:sp>
    </p:spTree>
    <p:extLst>
      <p:ext uri="{BB962C8B-B14F-4D97-AF65-F5344CB8AC3E}">
        <p14:creationId xmlns:p14="http://schemas.microsoft.com/office/powerpoint/2010/main" val="368720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FA27-7753-4280-BA94-6369104DE3C8}"/>
              </a:ext>
            </a:extLst>
          </p:cNvPr>
          <p:cNvSpPr>
            <a:spLocks noGrp="1"/>
          </p:cNvSpPr>
          <p:nvPr>
            <p:ph type="title"/>
          </p:nvPr>
        </p:nvSpPr>
        <p:spPr>
          <a:xfrm>
            <a:off x="628650" y="365126"/>
            <a:ext cx="7886700" cy="1111249"/>
          </a:xfrm>
        </p:spPr>
        <p:txBody>
          <a:bodyPr/>
          <a:lstStyle/>
          <a:p>
            <a:pPr algn="ctr"/>
            <a:r>
              <a:rPr lang="en-US" sz="3600" dirty="0"/>
              <a:t>Region 7 Integrated Delivery Network </a:t>
            </a:r>
            <a:br>
              <a:rPr lang="en-US" sz="4000" dirty="0"/>
            </a:br>
            <a:r>
              <a:rPr lang="en-US" sz="2400" dirty="0"/>
              <a:t>January 2016-December 31, 2020 </a:t>
            </a:r>
          </a:p>
        </p:txBody>
      </p:sp>
      <p:sp>
        <p:nvSpPr>
          <p:cNvPr id="3" name="Content Placeholder 2">
            <a:extLst>
              <a:ext uri="{FF2B5EF4-FFF2-40B4-BE49-F238E27FC236}">
                <a16:creationId xmlns:a16="http://schemas.microsoft.com/office/drawing/2014/main" id="{FD060D29-B6F5-4596-8834-E61C1EB8D497}"/>
              </a:ext>
            </a:extLst>
          </p:cNvPr>
          <p:cNvSpPr>
            <a:spLocks noGrp="1"/>
          </p:cNvSpPr>
          <p:nvPr>
            <p:ph idx="1"/>
          </p:nvPr>
        </p:nvSpPr>
        <p:spPr>
          <a:xfrm>
            <a:off x="2266120" y="1330325"/>
            <a:ext cx="6673298" cy="4197350"/>
          </a:xfrm>
        </p:spPr>
        <p:txBody>
          <a:bodyPr>
            <a:normAutofit/>
          </a:bodyPr>
          <a:lstStyle/>
          <a:p>
            <a:r>
              <a:rPr lang="en-US" b="1" dirty="0"/>
              <a:t>Delivery System Reform Incentive Program (DSRIP)          </a:t>
            </a:r>
            <a:r>
              <a:rPr lang="en-US" dirty="0"/>
              <a:t>is 5-year </a:t>
            </a:r>
            <a:r>
              <a:rPr lang="en-US" b="1" dirty="0">
                <a:solidFill>
                  <a:srgbClr val="DDC532"/>
                </a:solidFill>
              </a:rPr>
              <a:t>Medicaid waiver </a:t>
            </a:r>
            <a:r>
              <a:rPr lang="en-US" dirty="0"/>
              <a:t>for a statewide Demonstration project to </a:t>
            </a:r>
            <a:r>
              <a:rPr lang="en-US" b="1" dirty="0">
                <a:solidFill>
                  <a:srgbClr val="DDC532"/>
                </a:solidFill>
              </a:rPr>
              <a:t>transform the State’s behavioral health delivery system</a:t>
            </a:r>
            <a:r>
              <a:rPr lang="en-US" dirty="0"/>
              <a:t> to help improve care and slow long-term growth in health care costs. </a:t>
            </a:r>
          </a:p>
          <a:p>
            <a:r>
              <a:rPr lang="en-US" dirty="0"/>
              <a:t>NCHC is the Administrative Lead Agency of the Region 7 Integrated Delivery Network which serves Coos, Carroll, and northern Grafton County</a:t>
            </a:r>
          </a:p>
          <a:p>
            <a:r>
              <a:rPr lang="en-US" dirty="0"/>
              <a:t>Winding down.  Some funding will continue through 2022. </a:t>
            </a:r>
          </a:p>
          <a:p>
            <a:endParaRPr lang="en-US" dirty="0"/>
          </a:p>
        </p:txBody>
      </p:sp>
      <p:pic>
        <p:nvPicPr>
          <p:cNvPr id="5" name="Picture 4" descr="A close up of text on a black background&#10;&#10;Description automatically generated">
            <a:extLst>
              <a:ext uri="{FF2B5EF4-FFF2-40B4-BE49-F238E27FC236}">
                <a16:creationId xmlns:a16="http://schemas.microsoft.com/office/drawing/2014/main" id="{FCA9B7D6-3559-400B-8B00-4F16537A5C12}"/>
              </a:ext>
            </a:extLst>
          </p:cNvPr>
          <p:cNvPicPr>
            <a:picLocks noChangeAspect="1"/>
          </p:cNvPicPr>
          <p:nvPr/>
        </p:nvPicPr>
        <p:blipFill>
          <a:blip r:embed="rId2"/>
          <a:stretch>
            <a:fillRect/>
          </a:stretch>
        </p:blipFill>
        <p:spPr>
          <a:xfrm>
            <a:off x="311425" y="1330325"/>
            <a:ext cx="2018056" cy="2018056"/>
          </a:xfrm>
          <a:prstGeom prst="rect">
            <a:avLst/>
          </a:prstGeom>
        </p:spPr>
      </p:pic>
    </p:spTree>
    <p:extLst>
      <p:ext uri="{BB962C8B-B14F-4D97-AF65-F5344CB8AC3E}">
        <p14:creationId xmlns:p14="http://schemas.microsoft.com/office/powerpoint/2010/main" val="248528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8CF4BDA-D30F-49B1-A172-D362ED0D6D55}"/>
              </a:ext>
            </a:extLst>
          </p:cNvPr>
          <p:cNvSpPr>
            <a:spLocks noGrp="1"/>
          </p:cNvSpPr>
          <p:nvPr>
            <p:ph type="title"/>
          </p:nvPr>
        </p:nvSpPr>
        <p:spPr>
          <a:xfrm>
            <a:off x="628650" y="365126"/>
            <a:ext cx="7886700" cy="766437"/>
          </a:xfrm>
        </p:spPr>
        <p:txBody>
          <a:bodyPr/>
          <a:lstStyle/>
          <a:p>
            <a:pPr algn="ctr"/>
            <a:r>
              <a:rPr lang="en-US" sz="4800" dirty="0"/>
              <a:t>Public Health</a:t>
            </a:r>
          </a:p>
        </p:txBody>
      </p:sp>
      <p:pic>
        <p:nvPicPr>
          <p:cNvPr id="7" name="Picture Placeholder 6">
            <a:extLst>
              <a:ext uri="{FF2B5EF4-FFF2-40B4-BE49-F238E27FC236}">
                <a16:creationId xmlns:a16="http://schemas.microsoft.com/office/drawing/2014/main" id="{52C22B00-3BE6-4A79-8A66-509DAA141FFC}"/>
              </a:ext>
            </a:extLst>
          </p:cNvPr>
          <p:cNvPicPr>
            <a:picLocks noGrp="1" noChangeAspect="1"/>
          </p:cNvPicPr>
          <p:nvPr>
            <p:ph idx="1"/>
          </p:nvPr>
        </p:nvPicPr>
        <p:blipFill>
          <a:blip r:embed="rId3"/>
          <a:stretch>
            <a:fillRect/>
          </a:stretch>
        </p:blipFill>
        <p:spPr>
          <a:xfrm>
            <a:off x="5178004" y="935035"/>
            <a:ext cx="3583946" cy="4791402"/>
          </a:xfrm>
          <a:prstGeom prst="rect">
            <a:avLst/>
          </a:prstGeom>
        </p:spPr>
      </p:pic>
      <p:sp>
        <p:nvSpPr>
          <p:cNvPr id="9" name="Text Placeholder 8">
            <a:extLst>
              <a:ext uri="{FF2B5EF4-FFF2-40B4-BE49-F238E27FC236}">
                <a16:creationId xmlns:a16="http://schemas.microsoft.com/office/drawing/2014/main" id="{DCFAC0F4-6B4F-4308-B5C5-D2BBAFD52265}"/>
              </a:ext>
            </a:extLst>
          </p:cNvPr>
          <p:cNvSpPr>
            <a:spLocks noGrp="1"/>
          </p:cNvSpPr>
          <p:nvPr>
            <p:ph type="body" sz="half" idx="2"/>
          </p:nvPr>
        </p:nvSpPr>
        <p:spPr>
          <a:xfrm>
            <a:off x="331303" y="1131563"/>
            <a:ext cx="4548163" cy="4238319"/>
          </a:xfrm>
        </p:spPr>
        <p:txBody>
          <a:bodyPr>
            <a:normAutofit/>
          </a:bodyPr>
          <a:lstStyle/>
          <a:p>
            <a:r>
              <a:rPr lang="en-US" sz="2000" b="1" dirty="0"/>
              <a:t>North Country Public Health Network </a:t>
            </a:r>
            <a:r>
              <a:rPr lang="en-US" sz="2000" dirty="0"/>
              <a:t>serves Coos and Northern Grafton County</a:t>
            </a:r>
          </a:p>
          <a:p>
            <a:pPr marL="628650" lvl="1" indent="-285750">
              <a:buFont typeface="Arial" panose="020B0604020202020204" pitchFamily="34" charset="0"/>
              <a:buChar char="•"/>
            </a:pPr>
            <a:r>
              <a:rPr lang="en-US" sz="1800" dirty="0"/>
              <a:t>Public Health Emergency Preparedness</a:t>
            </a:r>
          </a:p>
          <a:p>
            <a:pPr marL="628650" lvl="1" indent="-285750">
              <a:buFont typeface="Arial" panose="020B0604020202020204" pitchFamily="34" charset="0"/>
              <a:buChar char="•"/>
            </a:pPr>
            <a:r>
              <a:rPr lang="en-US" sz="1800" dirty="0"/>
              <a:t>Healthy Homes and Environments</a:t>
            </a:r>
          </a:p>
          <a:p>
            <a:pPr marL="628650" lvl="1" indent="-285750">
              <a:buFont typeface="Arial" panose="020B0604020202020204" pitchFamily="34" charset="0"/>
              <a:buChar char="•"/>
            </a:pPr>
            <a:r>
              <a:rPr lang="en-US" sz="1800" dirty="0"/>
              <a:t>Social Determinants of Health</a:t>
            </a:r>
          </a:p>
          <a:p>
            <a:pPr marL="628650" lvl="1" indent="-285750">
              <a:buFont typeface="Arial" panose="020B0604020202020204" pitchFamily="34" charset="0"/>
              <a:buChar char="•"/>
            </a:pPr>
            <a:r>
              <a:rPr lang="en-US" sz="1800" dirty="0"/>
              <a:t>Oral Health</a:t>
            </a:r>
          </a:p>
          <a:p>
            <a:pPr marL="628650" lvl="1" indent="-285750">
              <a:buFont typeface="Arial" panose="020B0604020202020204" pitchFamily="34" charset="0"/>
              <a:buChar char="•"/>
            </a:pPr>
            <a:r>
              <a:rPr lang="en-US" sz="1800" dirty="0"/>
              <a:t>Chronic Disease</a:t>
            </a:r>
          </a:p>
          <a:p>
            <a:pPr marL="628650" lvl="1" indent="-285750">
              <a:buFont typeface="Arial" panose="020B0604020202020204" pitchFamily="34" charset="0"/>
              <a:buChar char="•"/>
            </a:pPr>
            <a:r>
              <a:rPr lang="en-US" sz="1800" dirty="0"/>
              <a:t>Medical Reserve Corps</a:t>
            </a:r>
          </a:p>
          <a:p>
            <a:pPr marL="628650" lvl="1" indent="-285750">
              <a:buFont typeface="Arial" panose="020B0604020202020204" pitchFamily="34" charset="0"/>
              <a:buChar char="•"/>
            </a:pPr>
            <a:r>
              <a:rPr lang="en-US" sz="1800" dirty="0"/>
              <a:t>Substance Misuse</a:t>
            </a:r>
          </a:p>
          <a:p>
            <a:pPr marL="342900" indent="-342900">
              <a:buFont typeface="Arial" panose="020B0604020202020204" pitchFamily="34" charset="0"/>
              <a:buChar char="•"/>
            </a:pPr>
            <a:endParaRPr lang="en-US" sz="2400" dirty="0">
              <a:solidFill>
                <a:srgbClr val="00958D"/>
              </a:solidFill>
            </a:endParaRPr>
          </a:p>
        </p:txBody>
      </p:sp>
      <p:pic>
        <p:nvPicPr>
          <p:cNvPr id="5" name="Picture 4" descr="A picture containing text, book&#10;&#10;Description automatically generated">
            <a:extLst>
              <a:ext uri="{FF2B5EF4-FFF2-40B4-BE49-F238E27FC236}">
                <a16:creationId xmlns:a16="http://schemas.microsoft.com/office/drawing/2014/main" id="{731219A7-05B0-44CA-BE7C-67BE499B8AA9}"/>
              </a:ext>
            </a:extLst>
          </p:cNvPr>
          <p:cNvPicPr>
            <a:picLocks noChangeAspect="1"/>
          </p:cNvPicPr>
          <p:nvPr/>
        </p:nvPicPr>
        <p:blipFill>
          <a:blip r:embed="rId4"/>
          <a:stretch>
            <a:fillRect/>
          </a:stretch>
        </p:blipFill>
        <p:spPr>
          <a:xfrm>
            <a:off x="3426487" y="2753218"/>
            <a:ext cx="1602248" cy="1602248"/>
          </a:xfrm>
          <a:prstGeom prst="rect">
            <a:avLst/>
          </a:prstGeom>
        </p:spPr>
      </p:pic>
    </p:spTree>
    <p:extLst>
      <p:ext uri="{BB962C8B-B14F-4D97-AF65-F5344CB8AC3E}">
        <p14:creationId xmlns:p14="http://schemas.microsoft.com/office/powerpoint/2010/main" val="1963238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8CF4BDA-D30F-49B1-A172-D362ED0D6D55}"/>
              </a:ext>
            </a:extLst>
          </p:cNvPr>
          <p:cNvSpPr>
            <a:spLocks noGrp="1"/>
          </p:cNvSpPr>
          <p:nvPr>
            <p:ph type="title"/>
          </p:nvPr>
        </p:nvSpPr>
        <p:spPr>
          <a:xfrm>
            <a:off x="-1716985" y="642326"/>
            <a:ext cx="7886700" cy="766437"/>
          </a:xfrm>
        </p:spPr>
        <p:txBody>
          <a:bodyPr/>
          <a:lstStyle/>
          <a:p>
            <a:pPr algn="ctr"/>
            <a:r>
              <a:rPr lang="en-US" sz="4800" dirty="0"/>
              <a:t>Public Health</a:t>
            </a:r>
          </a:p>
        </p:txBody>
      </p:sp>
      <p:sp>
        <p:nvSpPr>
          <p:cNvPr id="4" name="Content Placeholder 2">
            <a:extLst>
              <a:ext uri="{FF2B5EF4-FFF2-40B4-BE49-F238E27FC236}">
                <a16:creationId xmlns:a16="http://schemas.microsoft.com/office/drawing/2014/main" id="{163DB6CF-1068-46CE-9BE2-CCF7502C75F9}"/>
              </a:ext>
            </a:extLst>
          </p:cNvPr>
          <p:cNvSpPr>
            <a:spLocks noGrp="1"/>
          </p:cNvSpPr>
          <p:nvPr>
            <p:ph idx="1"/>
          </p:nvPr>
        </p:nvSpPr>
        <p:spPr>
          <a:xfrm>
            <a:off x="145774" y="1408762"/>
            <a:ext cx="2993669" cy="3799341"/>
          </a:xfrm>
        </p:spPr>
        <p:txBody>
          <a:bodyPr>
            <a:normAutofit/>
          </a:bodyPr>
          <a:lstStyle/>
          <a:p>
            <a:pPr marL="342900" lvl="1" indent="0">
              <a:buNone/>
            </a:pPr>
            <a:r>
              <a:rPr lang="en-US" dirty="0">
                <a:solidFill>
                  <a:srgbClr val="C36B25"/>
                </a:solidFill>
              </a:rPr>
              <a:t>Assessing community health needs and facilitating the regional Community Health Improvement Plan (CHIP) by coordinating and collaborating with partners in all sectors.</a:t>
            </a:r>
          </a:p>
        </p:txBody>
      </p:sp>
      <p:pic>
        <p:nvPicPr>
          <p:cNvPr id="10" name="Picture 9" descr="A picture containing device&#10;&#10;Description automatically generated">
            <a:extLst>
              <a:ext uri="{FF2B5EF4-FFF2-40B4-BE49-F238E27FC236}">
                <a16:creationId xmlns:a16="http://schemas.microsoft.com/office/drawing/2014/main" id="{829A7BBE-7BBC-4D6E-B1FB-8741BAA2CE49}"/>
              </a:ext>
            </a:extLst>
          </p:cNvPr>
          <p:cNvPicPr>
            <a:picLocks noChangeAspect="1"/>
          </p:cNvPicPr>
          <p:nvPr/>
        </p:nvPicPr>
        <p:blipFill>
          <a:blip r:embed="rId3"/>
          <a:stretch>
            <a:fillRect/>
          </a:stretch>
        </p:blipFill>
        <p:spPr>
          <a:xfrm>
            <a:off x="3139443" y="225284"/>
            <a:ext cx="5742533" cy="5724940"/>
          </a:xfrm>
          <a:prstGeom prst="rect">
            <a:avLst/>
          </a:prstGeom>
        </p:spPr>
      </p:pic>
    </p:spTree>
    <p:extLst>
      <p:ext uri="{BB962C8B-B14F-4D97-AF65-F5344CB8AC3E}">
        <p14:creationId xmlns:p14="http://schemas.microsoft.com/office/powerpoint/2010/main" val="3179546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8CF4BDA-D30F-49B1-A172-D362ED0D6D55}"/>
              </a:ext>
            </a:extLst>
          </p:cNvPr>
          <p:cNvSpPr>
            <a:spLocks noGrp="1"/>
          </p:cNvSpPr>
          <p:nvPr>
            <p:ph type="title"/>
          </p:nvPr>
        </p:nvSpPr>
        <p:spPr>
          <a:xfrm>
            <a:off x="859656" y="263972"/>
            <a:ext cx="7886700" cy="766437"/>
          </a:xfrm>
        </p:spPr>
        <p:txBody>
          <a:bodyPr/>
          <a:lstStyle/>
          <a:p>
            <a:pPr algn="ctr"/>
            <a:r>
              <a:rPr lang="en-US" sz="4800" dirty="0"/>
              <a:t>Public Health Response</a:t>
            </a:r>
          </a:p>
        </p:txBody>
      </p:sp>
      <p:pic>
        <p:nvPicPr>
          <p:cNvPr id="6" name="Picture 5" descr="Calendar&#10;&#10;Description automatically generated">
            <a:extLst>
              <a:ext uri="{FF2B5EF4-FFF2-40B4-BE49-F238E27FC236}">
                <a16:creationId xmlns:a16="http://schemas.microsoft.com/office/drawing/2014/main" id="{90EE801A-2763-4E88-AE9F-D2752760585C}"/>
              </a:ext>
            </a:extLst>
          </p:cNvPr>
          <p:cNvPicPr>
            <a:picLocks noChangeAspect="1"/>
          </p:cNvPicPr>
          <p:nvPr/>
        </p:nvPicPr>
        <p:blipFill>
          <a:blip r:embed="rId3"/>
          <a:stretch>
            <a:fillRect/>
          </a:stretch>
        </p:blipFill>
        <p:spPr>
          <a:xfrm>
            <a:off x="430088" y="1286773"/>
            <a:ext cx="3030386" cy="3025344"/>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48FADD72-14CD-486D-B6E0-CCD823CC8CEE}"/>
              </a:ext>
            </a:extLst>
          </p:cNvPr>
          <p:cNvPicPr>
            <a:picLocks noChangeAspect="1"/>
          </p:cNvPicPr>
          <p:nvPr/>
        </p:nvPicPr>
        <p:blipFill>
          <a:blip r:embed="rId4"/>
          <a:stretch>
            <a:fillRect/>
          </a:stretch>
        </p:blipFill>
        <p:spPr>
          <a:xfrm>
            <a:off x="3819827" y="916806"/>
            <a:ext cx="5103850" cy="3395311"/>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03CD005C-AEF6-47C5-A0A8-95B213B44ABF}"/>
              </a:ext>
            </a:extLst>
          </p:cNvPr>
          <p:cNvPicPr>
            <a:picLocks noChangeAspect="1"/>
          </p:cNvPicPr>
          <p:nvPr/>
        </p:nvPicPr>
        <p:blipFill>
          <a:blip r:embed="rId5"/>
          <a:stretch>
            <a:fillRect/>
          </a:stretch>
        </p:blipFill>
        <p:spPr>
          <a:xfrm>
            <a:off x="2087746" y="3993968"/>
            <a:ext cx="4332899" cy="2167352"/>
          </a:xfrm>
          <a:prstGeom prst="rect">
            <a:avLst/>
          </a:prstGeom>
        </p:spPr>
      </p:pic>
    </p:spTree>
    <p:extLst>
      <p:ext uri="{BB962C8B-B14F-4D97-AF65-F5344CB8AC3E}">
        <p14:creationId xmlns:p14="http://schemas.microsoft.com/office/powerpoint/2010/main" val="505369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8CF4BDA-D30F-49B1-A172-D362ED0D6D55}"/>
              </a:ext>
            </a:extLst>
          </p:cNvPr>
          <p:cNvSpPr>
            <a:spLocks noGrp="1"/>
          </p:cNvSpPr>
          <p:nvPr>
            <p:ph type="title"/>
          </p:nvPr>
        </p:nvSpPr>
        <p:spPr>
          <a:xfrm>
            <a:off x="859656" y="263972"/>
            <a:ext cx="7886700" cy="766437"/>
          </a:xfrm>
        </p:spPr>
        <p:txBody>
          <a:bodyPr/>
          <a:lstStyle/>
          <a:p>
            <a:pPr algn="ctr"/>
            <a:r>
              <a:rPr lang="en-US" sz="4800" dirty="0"/>
              <a:t>Public Health Emergency</a:t>
            </a:r>
          </a:p>
        </p:txBody>
      </p:sp>
      <p:pic>
        <p:nvPicPr>
          <p:cNvPr id="3" name="Picture 2" descr="Text&#10;&#10;Description automatically generated">
            <a:extLst>
              <a:ext uri="{FF2B5EF4-FFF2-40B4-BE49-F238E27FC236}">
                <a16:creationId xmlns:a16="http://schemas.microsoft.com/office/drawing/2014/main" id="{4AD6FE05-F7E4-4537-A180-92622CA25E86}"/>
              </a:ext>
            </a:extLst>
          </p:cNvPr>
          <p:cNvPicPr>
            <a:picLocks noChangeAspect="1"/>
          </p:cNvPicPr>
          <p:nvPr/>
        </p:nvPicPr>
        <p:blipFill>
          <a:blip r:embed="rId3"/>
          <a:stretch>
            <a:fillRect/>
          </a:stretch>
        </p:blipFill>
        <p:spPr>
          <a:xfrm>
            <a:off x="1074721" y="1100058"/>
            <a:ext cx="6994558" cy="4225003"/>
          </a:xfrm>
          <a:prstGeom prst="rect">
            <a:avLst/>
          </a:prstGeom>
        </p:spPr>
      </p:pic>
    </p:spTree>
    <p:extLst>
      <p:ext uri="{BB962C8B-B14F-4D97-AF65-F5344CB8AC3E}">
        <p14:creationId xmlns:p14="http://schemas.microsoft.com/office/powerpoint/2010/main" val="1420207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CD16-EA4C-44E6-9CBC-F026184E023A}"/>
              </a:ext>
            </a:extLst>
          </p:cNvPr>
          <p:cNvSpPr>
            <a:spLocks noGrp="1"/>
          </p:cNvSpPr>
          <p:nvPr>
            <p:ph type="title"/>
          </p:nvPr>
        </p:nvSpPr>
        <p:spPr>
          <a:xfrm>
            <a:off x="628650" y="365126"/>
            <a:ext cx="7886700" cy="1325563"/>
          </a:xfrm>
        </p:spPr>
        <p:txBody>
          <a:bodyPr/>
          <a:lstStyle/>
          <a:p>
            <a:pPr algn="ctr"/>
            <a:r>
              <a:rPr lang="en-US" dirty="0"/>
              <a:t>Public Health: Oral Health</a:t>
            </a:r>
          </a:p>
        </p:txBody>
      </p:sp>
      <p:sp>
        <p:nvSpPr>
          <p:cNvPr id="3" name="Content Placeholder 2">
            <a:extLst>
              <a:ext uri="{FF2B5EF4-FFF2-40B4-BE49-F238E27FC236}">
                <a16:creationId xmlns:a16="http://schemas.microsoft.com/office/drawing/2014/main" id="{C90A3593-299F-433A-9657-C7A44C3BC24E}"/>
              </a:ext>
            </a:extLst>
          </p:cNvPr>
          <p:cNvSpPr>
            <a:spLocks noGrp="1"/>
          </p:cNvSpPr>
          <p:nvPr>
            <p:ph idx="1"/>
          </p:nvPr>
        </p:nvSpPr>
        <p:spPr>
          <a:xfrm>
            <a:off x="653367" y="1067136"/>
            <a:ext cx="7886700" cy="4351338"/>
          </a:xfrm>
        </p:spPr>
        <p:txBody>
          <a:bodyPr>
            <a:normAutofit/>
          </a:bodyPr>
          <a:lstStyle/>
          <a:p>
            <a:pPr lvl="1"/>
            <a:endParaRPr lang="en-US" dirty="0"/>
          </a:p>
          <a:p>
            <a:pPr marL="0" indent="0">
              <a:buNone/>
            </a:pPr>
            <a:r>
              <a:rPr lang="en-US" b="1" dirty="0">
                <a:solidFill>
                  <a:srgbClr val="13958E"/>
                </a:solidFill>
              </a:rPr>
              <a:t>Oral Health Program:</a:t>
            </a:r>
            <a:r>
              <a:rPr lang="en-US" dirty="0">
                <a:solidFill>
                  <a:srgbClr val="13958E"/>
                </a:solidFill>
              </a:rPr>
              <a:t> </a:t>
            </a:r>
          </a:p>
          <a:p>
            <a:r>
              <a:rPr lang="en-US" dirty="0">
                <a:solidFill>
                  <a:srgbClr val="13958E"/>
                </a:solidFill>
              </a:rPr>
              <a:t>Certified Public Health Dental Hygienist provides oral health services and dental education for children through age 5 in Coos and Northern Grafton Counties, and connects families to dental homes</a:t>
            </a:r>
          </a:p>
          <a:p>
            <a:r>
              <a:rPr lang="en-US" dirty="0">
                <a:solidFill>
                  <a:srgbClr val="13958E"/>
                </a:solidFill>
              </a:rPr>
              <a:t>Provide outreach and education with the goal of oral health for overall health</a:t>
            </a:r>
          </a:p>
        </p:txBody>
      </p:sp>
      <p:pic>
        <p:nvPicPr>
          <p:cNvPr id="5" name="Picture 4" descr="A close up of a sign&#10;&#10;Description automatically generated">
            <a:extLst>
              <a:ext uri="{FF2B5EF4-FFF2-40B4-BE49-F238E27FC236}">
                <a16:creationId xmlns:a16="http://schemas.microsoft.com/office/drawing/2014/main" id="{31DDC1B3-6698-4649-B824-F91AD23BC9FA}"/>
              </a:ext>
            </a:extLst>
          </p:cNvPr>
          <p:cNvPicPr>
            <a:picLocks noChangeAspect="1"/>
          </p:cNvPicPr>
          <p:nvPr/>
        </p:nvPicPr>
        <p:blipFill>
          <a:blip r:embed="rId2"/>
          <a:stretch>
            <a:fillRect/>
          </a:stretch>
        </p:blipFill>
        <p:spPr>
          <a:xfrm>
            <a:off x="3499808" y="3815444"/>
            <a:ext cx="1852285" cy="1853519"/>
          </a:xfrm>
          <a:prstGeom prst="rect">
            <a:avLst/>
          </a:prstGeom>
        </p:spPr>
      </p:pic>
      <p:pic>
        <p:nvPicPr>
          <p:cNvPr id="6" name="Picture 5" descr="A picture containing text, book&#10;&#10;Description automatically generated">
            <a:extLst>
              <a:ext uri="{FF2B5EF4-FFF2-40B4-BE49-F238E27FC236}">
                <a16:creationId xmlns:a16="http://schemas.microsoft.com/office/drawing/2014/main" id="{DD2C9C6C-1FDE-4CC5-A930-F2022826DAA2}"/>
              </a:ext>
            </a:extLst>
          </p:cNvPr>
          <p:cNvPicPr>
            <a:picLocks noChangeAspect="1"/>
          </p:cNvPicPr>
          <p:nvPr/>
        </p:nvPicPr>
        <p:blipFill>
          <a:blip r:embed="rId3"/>
          <a:stretch>
            <a:fillRect/>
          </a:stretch>
        </p:blipFill>
        <p:spPr>
          <a:xfrm>
            <a:off x="1496601" y="3815444"/>
            <a:ext cx="1853519" cy="1853519"/>
          </a:xfrm>
          <a:prstGeom prst="rect">
            <a:avLst/>
          </a:prstGeom>
        </p:spPr>
      </p:pic>
      <p:pic>
        <p:nvPicPr>
          <p:cNvPr id="7" name="Picture 6" descr="A picture containing food, shirt&#10;&#10;Description automatically generated">
            <a:extLst>
              <a:ext uri="{FF2B5EF4-FFF2-40B4-BE49-F238E27FC236}">
                <a16:creationId xmlns:a16="http://schemas.microsoft.com/office/drawing/2014/main" id="{C8F8DE16-3642-4682-B67C-E5AF383833EE}"/>
              </a:ext>
            </a:extLst>
          </p:cNvPr>
          <p:cNvPicPr>
            <a:picLocks noChangeAspect="1"/>
          </p:cNvPicPr>
          <p:nvPr/>
        </p:nvPicPr>
        <p:blipFill>
          <a:blip r:embed="rId4"/>
          <a:stretch>
            <a:fillRect/>
          </a:stretch>
        </p:blipFill>
        <p:spPr>
          <a:xfrm>
            <a:off x="5501781" y="3815444"/>
            <a:ext cx="1852284" cy="1853519"/>
          </a:xfrm>
          <a:prstGeom prst="rect">
            <a:avLst/>
          </a:prstGeom>
        </p:spPr>
      </p:pic>
    </p:spTree>
    <p:extLst>
      <p:ext uri="{BB962C8B-B14F-4D97-AF65-F5344CB8AC3E}">
        <p14:creationId xmlns:p14="http://schemas.microsoft.com/office/powerpoint/2010/main" val="994954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CD16-EA4C-44E6-9CBC-F026184E023A}"/>
              </a:ext>
            </a:extLst>
          </p:cNvPr>
          <p:cNvSpPr>
            <a:spLocks noGrp="1"/>
          </p:cNvSpPr>
          <p:nvPr>
            <p:ph type="title"/>
          </p:nvPr>
        </p:nvSpPr>
        <p:spPr>
          <a:xfrm>
            <a:off x="628650" y="206102"/>
            <a:ext cx="7886700" cy="1325563"/>
          </a:xfrm>
        </p:spPr>
        <p:txBody>
          <a:bodyPr/>
          <a:lstStyle/>
          <a:p>
            <a:pPr algn="ctr"/>
            <a:r>
              <a:rPr lang="en-US" dirty="0"/>
              <a:t>Community Health Workers</a:t>
            </a:r>
          </a:p>
        </p:txBody>
      </p:sp>
      <p:pic>
        <p:nvPicPr>
          <p:cNvPr id="6" name="Picture 2">
            <a:extLst>
              <a:ext uri="{FF2B5EF4-FFF2-40B4-BE49-F238E27FC236}">
                <a16:creationId xmlns:a16="http://schemas.microsoft.com/office/drawing/2014/main" id="{39089319-F4E3-4208-86C4-28D39233612F}"/>
              </a:ext>
            </a:extLst>
          </p:cNvPr>
          <p:cNvPicPr>
            <a:picLocks noChangeAspect="1" noChangeArrowheads="1"/>
          </p:cNvPicPr>
          <p:nvPr/>
        </p:nvPicPr>
        <p:blipFill>
          <a:blip r:embed="rId2"/>
          <a:stretch>
            <a:fillRect/>
          </a:stretch>
        </p:blipFill>
        <p:spPr bwMode="auto">
          <a:xfrm>
            <a:off x="6906551" y="3720548"/>
            <a:ext cx="1936770" cy="19354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9B551101-98E5-4385-B706-4D999C4E07C4}"/>
              </a:ext>
            </a:extLst>
          </p:cNvPr>
          <p:cNvSpPr txBox="1">
            <a:spLocks/>
          </p:cNvSpPr>
          <p:nvPr/>
        </p:nvSpPr>
        <p:spPr>
          <a:xfrm>
            <a:off x="1043440" y="1316723"/>
            <a:ext cx="6858000" cy="3798616"/>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b="0" i="0" kern="1200">
                <a:solidFill>
                  <a:schemeClr val="accent4"/>
                </a:solidFill>
                <a:latin typeface="Memphis Medium" charset="0"/>
                <a:ea typeface="Memphis Medium" charset="0"/>
                <a:cs typeface="Memphis Medium" charset="0"/>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Memphis Medium" charset="0"/>
                <a:ea typeface="Memphis Medium" charset="0"/>
                <a:cs typeface="Memphis Medium" charset="0"/>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Memphis Medium" charset="0"/>
                <a:ea typeface="Memphis Medium" charset="0"/>
                <a:cs typeface="Memphis Medium"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Memphis Medium" charset="0"/>
                <a:ea typeface="Memphis Medium" charset="0"/>
                <a:cs typeface="Memphis Medium"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Memphis Medium" charset="0"/>
                <a:ea typeface="Memphis Medium" charset="0"/>
                <a:cs typeface="Memphis Medium"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2800" dirty="0">
                <a:solidFill>
                  <a:srgbClr val="00958D"/>
                </a:solidFill>
              </a:rPr>
              <a:t>“A community health worker is a frontline public health worker who </a:t>
            </a:r>
            <a:r>
              <a:rPr lang="en-US" sz="2800" i="1" dirty="0">
                <a:solidFill>
                  <a:srgbClr val="00958D"/>
                </a:solidFill>
              </a:rPr>
              <a:t>is a trusted member of and/or has an unusually close understanding of the community served</a:t>
            </a:r>
            <a:r>
              <a:rPr lang="en-US" sz="2800" dirty="0">
                <a:solidFill>
                  <a:srgbClr val="00958D"/>
                </a:solidFill>
              </a:rPr>
              <a:t>.”</a:t>
            </a:r>
          </a:p>
          <a:p>
            <a:pPr marL="0" indent="0">
              <a:buNone/>
            </a:pPr>
            <a:r>
              <a:rPr lang="en-US" sz="2800" dirty="0">
                <a:solidFill>
                  <a:srgbClr val="00958D"/>
                </a:solidFill>
              </a:rPr>
              <a:t>                  -American Public Health Association</a:t>
            </a:r>
          </a:p>
          <a:p>
            <a:pPr marL="0" indent="0">
              <a:buNone/>
            </a:pPr>
            <a:endParaRPr lang="en-US" sz="2800" dirty="0">
              <a:solidFill>
                <a:srgbClr val="00958D"/>
              </a:solidFill>
            </a:endParaRPr>
          </a:p>
          <a:p>
            <a:pPr marL="685800" lvl="1" indent="-342900">
              <a:buFont typeface="Arial" panose="020B0604020202020204" pitchFamily="34" charset="0"/>
              <a:buChar char="•"/>
            </a:pPr>
            <a:r>
              <a:rPr lang="en-US" sz="2800" dirty="0">
                <a:solidFill>
                  <a:srgbClr val="51664D"/>
                </a:solidFill>
              </a:rPr>
              <a:t>Liaison</a:t>
            </a:r>
          </a:p>
          <a:p>
            <a:pPr marL="685800" lvl="1" indent="-342900">
              <a:buFont typeface="Arial" panose="020B0604020202020204" pitchFamily="34" charset="0"/>
              <a:buChar char="•"/>
            </a:pPr>
            <a:r>
              <a:rPr lang="en-US" sz="2800" dirty="0">
                <a:solidFill>
                  <a:srgbClr val="51664D"/>
                </a:solidFill>
              </a:rPr>
              <a:t>Link</a:t>
            </a:r>
          </a:p>
          <a:p>
            <a:pPr marL="685800" lvl="1" indent="-342900">
              <a:buFont typeface="Arial" panose="020B0604020202020204" pitchFamily="34" charset="0"/>
              <a:buChar char="•"/>
            </a:pPr>
            <a:r>
              <a:rPr lang="en-US" sz="2800" dirty="0">
                <a:solidFill>
                  <a:srgbClr val="51664D"/>
                </a:solidFill>
              </a:rPr>
              <a:t>Intermediary</a:t>
            </a:r>
          </a:p>
          <a:p>
            <a:endParaRPr lang="en-US" dirty="0"/>
          </a:p>
        </p:txBody>
      </p:sp>
    </p:spTree>
    <p:extLst>
      <p:ext uri="{BB962C8B-B14F-4D97-AF65-F5344CB8AC3E}">
        <p14:creationId xmlns:p14="http://schemas.microsoft.com/office/powerpoint/2010/main" val="4225587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CCDA8-8952-4F55-AAA7-CA27664B3BC9}"/>
              </a:ext>
            </a:extLst>
          </p:cNvPr>
          <p:cNvPicPr>
            <a:picLocks noChangeAspect="1"/>
          </p:cNvPicPr>
          <p:nvPr/>
        </p:nvPicPr>
        <p:blipFill rotWithShape="1">
          <a:blip r:embed="rId2"/>
          <a:srcRect b="69978"/>
          <a:stretch/>
        </p:blipFill>
        <p:spPr>
          <a:xfrm>
            <a:off x="1542553" y="382263"/>
            <a:ext cx="6252713" cy="1592311"/>
          </a:xfrm>
          <a:prstGeom prst="rect">
            <a:avLst/>
          </a:prstGeom>
        </p:spPr>
      </p:pic>
      <p:pic>
        <p:nvPicPr>
          <p:cNvPr id="4" name="Picture 3" descr="Logo, company name&#10;&#10;Description automatically generated">
            <a:extLst>
              <a:ext uri="{FF2B5EF4-FFF2-40B4-BE49-F238E27FC236}">
                <a16:creationId xmlns:a16="http://schemas.microsoft.com/office/drawing/2014/main" id="{C2F69FB4-7F2B-4626-9AF6-C906CF3ED14F}"/>
              </a:ext>
            </a:extLst>
          </p:cNvPr>
          <p:cNvPicPr>
            <a:picLocks noChangeAspect="1"/>
          </p:cNvPicPr>
          <p:nvPr/>
        </p:nvPicPr>
        <p:blipFill>
          <a:blip r:embed="rId3"/>
          <a:stretch>
            <a:fillRect/>
          </a:stretch>
        </p:blipFill>
        <p:spPr>
          <a:xfrm>
            <a:off x="2251469" y="2005856"/>
            <a:ext cx="4641061" cy="3438284"/>
          </a:xfrm>
          <a:prstGeom prst="rect">
            <a:avLst/>
          </a:prstGeom>
        </p:spPr>
      </p:pic>
    </p:spTree>
    <p:extLst>
      <p:ext uri="{BB962C8B-B14F-4D97-AF65-F5344CB8AC3E}">
        <p14:creationId xmlns:p14="http://schemas.microsoft.com/office/powerpoint/2010/main" val="1185962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5FF0F1-4681-430C-94CA-88D8DCEC8619}"/>
              </a:ext>
            </a:extLst>
          </p:cNvPr>
          <p:cNvSpPr txBox="1">
            <a:spLocks/>
          </p:cNvSpPr>
          <p:nvPr/>
        </p:nvSpPr>
        <p:spPr>
          <a:xfrm>
            <a:off x="628650" y="365126"/>
            <a:ext cx="7886700" cy="81431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b="1" i="0" kern="1200">
                <a:solidFill>
                  <a:srgbClr val="C5CFA2"/>
                </a:solidFill>
                <a:latin typeface="Memphis" charset="0"/>
                <a:ea typeface="Memphis" charset="0"/>
                <a:cs typeface="Memphis" charset="0"/>
              </a:defRPr>
            </a:lvl1pPr>
          </a:lstStyle>
          <a:p>
            <a:r>
              <a:rPr lang="en-US" dirty="0">
                <a:solidFill>
                  <a:srgbClr val="DDC532"/>
                </a:solidFill>
              </a:rPr>
              <a:t>Ways 2 Wellness Connect</a:t>
            </a:r>
          </a:p>
        </p:txBody>
      </p:sp>
      <p:pic>
        <p:nvPicPr>
          <p:cNvPr id="10" name="Picture 2">
            <a:extLst>
              <a:ext uri="{FF2B5EF4-FFF2-40B4-BE49-F238E27FC236}">
                <a16:creationId xmlns:a16="http://schemas.microsoft.com/office/drawing/2014/main" id="{6C774BF4-F3A0-4991-8DE0-C56780A399E2}"/>
              </a:ext>
            </a:extLst>
          </p:cNvPr>
          <p:cNvPicPr>
            <a:picLocks noChangeAspect="1" noChangeArrowheads="1"/>
          </p:cNvPicPr>
          <p:nvPr/>
        </p:nvPicPr>
        <p:blipFill>
          <a:blip r:embed="rId3"/>
          <a:stretch>
            <a:fillRect/>
          </a:stretch>
        </p:blipFill>
        <p:spPr bwMode="auto">
          <a:xfrm>
            <a:off x="7477885" y="1293222"/>
            <a:ext cx="1325563" cy="1324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food&#10;&#10;Description automatically generated">
            <a:extLst>
              <a:ext uri="{FF2B5EF4-FFF2-40B4-BE49-F238E27FC236}">
                <a16:creationId xmlns:a16="http://schemas.microsoft.com/office/drawing/2014/main" id="{CA57E0CE-B295-419E-AFA7-5BFD9B554B0B}"/>
              </a:ext>
            </a:extLst>
          </p:cNvPr>
          <p:cNvPicPr>
            <a:picLocks noChangeAspect="1"/>
          </p:cNvPicPr>
          <p:nvPr/>
        </p:nvPicPr>
        <p:blipFill>
          <a:blip r:embed="rId4"/>
          <a:stretch>
            <a:fillRect/>
          </a:stretch>
        </p:blipFill>
        <p:spPr>
          <a:xfrm>
            <a:off x="6021532" y="1297918"/>
            <a:ext cx="1324680" cy="1324680"/>
          </a:xfrm>
          <a:prstGeom prst="rect">
            <a:avLst/>
          </a:prstGeom>
        </p:spPr>
      </p:pic>
      <p:sp>
        <p:nvSpPr>
          <p:cNvPr id="7" name="Rectangle 6">
            <a:extLst>
              <a:ext uri="{FF2B5EF4-FFF2-40B4-BE49-F238E27FC236}">
                <a16:creationId xmlns:a16="http://schemas.microsoft.com/office/drawing/2014/main" id="{B2406381-13DB-40BE-A43C-414614425F38}"/>
              </a:ext>
            </a:extLst>
          </p:cNvPr>
          <p:cNvSpPr/>
          <p:nvPr/>
        </p:nvSpPr>
        <p:spPr>
          <a:xfrm>
            <a:off x="327691" y="1177444"/>
            <a:ext cx="3926257" cy="4555093"/>
          </a:xfrm>
          <a:prstGeom prst="rect">
            <a:avLst/>
          </a:prstGeom>
        </p:spPr>
        <p:txBody>
          <a:bodyPr wrap="square">
            <a:spAutoFit/>
          </a:bodyPr>
          <a:lstStyle/>
          <a:p>
            <a:r>
              <a:rPr lang="en-US" sz="2000" b="1" dirty="0">
                <a:solidFill>
                  <a:srgbClr val="C36B25"/>
                </a:solidFill>
              </a:rPr>
              <a:t>What is Ways2Wellness CONNECT?</a:t>
            </a:r>
            <a:endParaRPr lang="en-US" b="1" dirty="0">
              <a:solidFill>
                <a:srgbClr val="C36B25"/>
              </a:solidFill>
            </a:endParaRPr>
          </a:p>
          <a:p>
            <a:r>
              <a:rPr lang="en-US" dirty="0"/>
              <a:t>The Ways2Wellness CONNECT Program links Community Health Workers (CHWs) with community partners to link patients who are struggling with unmanaged chronic disease and experiencing barriers to achieving overall health and wellness.</a:t>
            </a:r>
          </a:p>
          <a:p>
            <a:endParaRPr lang="en-US" dirty="0"/>
          </a:p>
          <a:p>
            <a:r>
              <a:rPr lang="en-US" dirty="0"/>
              <a:t>The program currently works with patients ages 55 and over with unmanaged chronic disease, such as hypertension, diabetes, congestive heart failure, Congestive Obstructive Pulmonary Disorder (COPD), etc. at no cost to the patient or provider.</a:t>
            </a:r>
          </a:p>
        </p:txBody>
      </p:sp>
      <p:pic>
        <p:nvPicPr>
          <p:cNvPr id="3" name="Picture 2" descr="A screenshot of a cell phone&#10;&#10;Description automatically generated">
            <a:extLst>
              <a:ext uri="{FF2B5EF4-FFF2-40B4-BE49-F238E27FC236}">
                <a16:creationId xmlns:a16="http://schemas.microsoft.com/office/drawing/2014/main" id="{B6AA306A-0092-4269-81B4-1769D416D4A6}"/>
              </a:ext>
            </a:extLst>
          </p:cNvPr>
          <p:cNvPicPr>
            <a:picLocks noChangeAspect="1"/>
          </p:cNvPicPr>
          <p:nvPr/>
        </p:nvPicPr>
        <p:blipFill>
          <a:blip r:embed="rId5"/>
          <a:stretch>
            <a:fillRect/>
          </a:stretch>
        </p:blipFill>
        <p:spPr>
          <a:xfrm>
            <a:off x="4042165" y="2731681"/>
            <a:ext cx="4761283" cy="2856111"/>
          </a:xfrm>
          <a:prstGeom prst="rect">
            <a:avLst/>
          </a:prstGeom>
        </p:spPr>
      </p:pic>
    </p:spTree>
    <p:extLst>
      <p:ext uri="{BB962C8B-B14F-4D97-AF65-F5344CB8AC3E}">
        <p14:creationId xmlns:p14="http://schemas.microsoft.com/office/powerpoint/2010/main" val="90390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in, necklace&#10;&#10;Description automatically generated">
            <a:extLst>
              <a:ext uri="{FF2B5EF4-FFF2-40B4-BE49-F238E27FC236}">
                <a16:creationId xmlns:a16="http://schemas.microsoft.com/office/drawing/2014/main" id="{7ABA60B6-6011-4F8E-AE9C-687950E8127D}"/>
              </a:ext>
            </a:extLst>
          </p:cNvPr>
          <p:cNvPicPr>
            <a:picLocks noChangeAspect="1"/>
          </p:cNvPicPr>
          <p:nvPr/>
        </p:nvPicPr>
        <p:blipFill rotWithShape="1">
          <a:blip r:embed="rId3"/>
          <a:srcRect b="2070"/>
          <a:stretch/>
        </p:blipFill>
        <p:spPr>
          <a:xfrm>
            <a:off x="1630017" y="1289468"/>
            <a:ext cx="5380383" cy="4408967"/>
          </a:xfrm>
          <a:prstGeom prst="rect">
            <a:avLst/>
          </a:prstGeom>
        </p:spPr>
      </p:pic>
      <p:sp>
        <p:nvSpPr>
          <p:cNvPr id="8" name="Title 1">
            <a:extLst>
              <a:ext uri="{FF2B5EF4-FFF2-40B4-BE49-F238E27FC236}">
                <a16:creationId xmlns:a16="http://schemas.microsoft.com/office/drawing/2014/main" id="{055FF0F1-4681-430C-94CA-88D8DCEC8619}"/>
              </a:ext>
            </a:extLst>
          </p:cNvPr>
          <p:cNvSpPr txBox="1">
            <a:spLocks/>
          </p:cNvSpPr>
          <p:nvPr/>
        </p:nvSpPr>
        <p:spPr>
          <a:xfrm>
            <a:off x="628650" y="365126"/>
            <a:ext cx="7886700" cy="132556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b="1" i="0" kern="1200">
                <a:solidFill>
                  <a:srgbClr val="C5CFA2"/>
                </a:solidFill>
                <a:latin typeface="Memphis" charset="0"/>
                <a:ea typeface="Memphis" charset="0"/>
                <a:cs typeface="Memphis" charset="0"/>
              </a:defRPr>
            </a:lvl1pPr>
          </a:lstStyle>
          <a:p>
            <a:r>
              <a:rPr lang="en-US" dirty="0"/>
              <a:t>Wellness And Recovery Model (WARM)</a:t>
            </a:r>
          </a:p>
        </p:txBody>
      </p:sp>
      <p:pic>
        <p:nvPicPr>
          <p:cNvPr id="6" name="Picture 5" descr="A picture containing clock&#10;&#10;Description automatically generated">
            <a:extLst>
              <a:ext uri="{FF2B5EF4-FFF2-40B4-BE49-F238E27FC236}">
                <a16:creationId xmlns:a16="http://schemas.microsoft.com/office/drawing/2014/main" id="{F2C88DB5-32BD-4AFC-B29A-1263F09230BE}"/>
              </a:ext>
            </a:extLst>
          </p:cNvPr>
          <p:cNvPicPr>
            <a:picLocks noChangeAspect="1"/>
          </p:cNvPicPr>
          <p:nvPr/>
        </p:nvPicPr>
        <p:blipFill>
          <a:blip r:embed="rId4"/>
          <a:stretch>
            <a:fillRect/>
          </a:stretch>
        </p:blipFill>
        <p:spPr>
          <a:xfrm>
            <a:off x="304454" y="1528542"/>
            <a:ext cx="1325563" cy="1325563"/>
          </a:xfrm>
          <a:prstGeom prst="rect">
            <a:avLst/>
          </a:prstGeom>
        </p:spPr>
      </p:pic>
      <p:pic>
        <p:nvPicPr>
          <p:cNvPr id="10" name="Picture 2">
            <a:extLst>
              <a:ext uri="{FF2B5EF4-FFF2-40B4-BE49-F238E27FC236}">
                <a16:creationId xmlns:a16="http://schemas.microsoft.com/office/drawing/2014/main" id="{6C774BF4-F3A0-4991-8DE0-C56780A399E2}"/>
              </a:ext>
            </a:extLst>
          </p:cNvPr>
          <p:cNvPicPr>
            <a:picLocks noChangeAspect="1" noChangeArrowheads="1"/>
          </p:cNvPicPr>
          <p:nvPr/>
        </p:nvPicPr>
        <p:blipFill>
          <a:blip r:embed="rId5"/>
          <a:stretch>
            <a:fillRect/>
          </a:stretch>
        </p:blipFill>
        <p:spPr bwMode="auto">
          <a:xfrm>
            <a:off x="304454" y="3036156"/>
            <a:ext cx="1325563" cy="1324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knife&#10;&#10;Description automatically generated">
            <a:extLst>
              <a:ext uri="{FF2B5EF4-FFF2-40B4-BE49-F238E27FC236}">
                <a16:creationId xmlns:a16="http://schemas.microsoft.com/office/drawing/2014/main" id="{780DF7A1-D7AC-474F-B320-D8B1B7CB0A2E}"/>
              </a:ext>
            </a:extLst>
          </p:cNvPr>
          <p:cNvPicPr>
            <a:picLocks noChangeAspect="1"/>
          </p:cNvPicPr>
          <p:nvPr/>
        </p:nvPicPr>
        <p:blipFill rotWithShape="1">
          <a:blip r:embed="rId6"/>
          <a:srcRect r="26338"/>
          <a:stretch/>
        </p:blipFill>
        <p:spPr>
          <a:xfrm>
            <a:off x="6609255" y="3402496"/>
            <a:ext cx="2230291" cy="918044"/>
          </a:xfrm>
          <a:prstGeom prst="rect">
            <a:avLst/>
          </a:prstGeom>
        </p:spPr>
      </p:pic>
    </p:spTree>
    <p:extLst>
      <p:ext uri="{BB962C8B-B14F-4D97-AF65-F5344CB8AC3E}">
        <p14:creationId xmlns:p14="http://schemas.microsoft.com/office/powerpoint/2010/main" val="1382714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C774BF4-F3A0-4991-8DE0-C56780A399E2}"/>
              </a:ext>
            </a:extLst>
          </p:cNvPr>
          <p:cNvPicPr>
            <a:picLocks noChangeAspect="1" noChangeArrowheads="1"/>
          </p:cNvPicPr>
          <p:nvPr/>
        </p:nvPicPr>
        <p:blipFill>
          <a:blip r:embed="rId3"/>
          <a:stretch>
            <a:fillRect/>
          </a:stretch>
        </p:blipFill>
        <p:spPr bwMode="auto">
          <a:xfrm>
            <a:off x="7473880" y="319461"/>
            <a:ext cx="1325563" cy="13246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8BB1EF-3A70-4E74-9B88-98612119E27B}"/>
              </a:ext>
            </a:extLst>
          </p:cNvPr>
          <p:cNvPicPr>
            <a:picLocks noChangeAspect="1"/>
          </p:cNvPicPr>
          <p:nvPr/>
        </p:nvPicPr>
        <p:blipFill rotWithShape="1">
          <a:blip r:embed="rId4"/>
          <a:srcRect l="5293" r="3955" b="2273"/>
          <a:stretch/>
        </p:blipFill>
        <p:spPr>
          <a:xfrm>
            <a:off x="327698" y="319461"/>
            <a:ext cx="4482846" cy="5127182"/>
          </a:xfrm>
          <a:prstGeom prst="rect">
            <a:avLst/>
          </a:prstGeom>
        </p:spPr>
      </p:pic>
      <p:pic>
        <p:nvPicPr>
          <p:cNvPr id="11" name="Picture 10" descr="A close up of a sign&#10;&#10;Description automatically generated">
            <a:extLst>
              <a:ext uri="{FF2B5EF4-FFF2-40B4-BE49-F238E27FC236}">
                <a16:creationId xmlns:a16="http://schemas.microsoft.com/office/drawing/2014/main" id="{CBE9EA65-10BE-47EB-8727-F9CAA9AF98BD}"/>
              </a:ext>
            </a:extLst>
          </p:cNvPr>
          <p:cNvPicPr>
            <a:picLocks noChangeAspect="1"/>
          </p:cNvPicPr>
          <p:nvPr/>
        </p:nvPicPr>
        <p:blipFill>
          <a:blip r:embed="rId5"/>
          <a:stretch>
            <a:fillRect/>
          </a:stretch>
        </p:blipFill>
        <p:spPr>
          <a:xfrm>
            <a:off x="6011206" y="319461"/>
            <a:ext cx="1325564" cy="1325564"/>
          </a:xfrm>
          <a:prstGeom prst="rect">
            <a:avLst/>
          </a:prstGeom>
        </p:spPr>
      </p:pic>
      <p:pic>
        <p:nvPicPr>
          <p:cNvPr id="12" name="Picture 11">
            <a:extLst>
              <a:ext uri="{FF2B5EF4-FFF2-40B4-BE49-F238E27FC236}">
                <a16:creationId xmlns:a16="http://schemas.microsoft.com/office/drawing/2014/main" id="{F74525B8-B16D-4729-8C2C-2E511998EA89}"/>
              </a:ext>
            </a:extLst>
          </p:cNvPr>
          <p:cNvPicPr>
            <a:picLocks noChangeAspect="1"/>
          </p:cNvPicPr>
          <p:nvPr/>
        </p:nvPicPr>
        <p:blipFill rotWithShape="1">
          <a:blip r:embed="rId6"/>
          <a:srcRect r="2791"/>
          <a:stretch/>
        </p:blipFill>
        <p:spPr>
          <a:xfrm>
            <a:off x="4268667" y="2670425"/>
            <a:ext cx="4547635" cy="3025059"/>
          </a:xfrm>
          <a:prstGeom prst="rect">
            <a:avLst/>
          </a:prstGeom>
        </p:spPr>
      </p:pic>
      <p:sp>
        <p:nvSpPr>
          <p:cNvPr id="3" name="TextBox 2">
            <a:extLst>
              <a:ext uri="{FF2B5EF4-FFF2-40B4-BE49-F238E27FC236}">
                <a16:creationId xmlns:a16="http://schemas.microsoft.com/office/drawing/2014/main" id="{73B22505-21D0-42FA-82D0-3B55D7D85C2F}"/>
              </a:ext>
            </a:extLst>
          </p:cNvPr>
          <p:cNvSpPr txBox="1"/>
          <p:nvPr/>
        </p:nvSpPr>
        <p:spPr>
          <a:xfrm>
            <a:off x="4154555" y="3180642"/>
            <a:ext cx="331305" cy="461665"/>
          </a:xfrm>
          <a:prstGeom prst="rect">
            <a:avLst/>
          </a:prstGeom>
          <a:noFill/>
        </p:spPr>
        <p:txBody>
          <a:bodyPr wrap="square" rtlCol="0">
            <a:spAutoFit/>
          </a:bodyPr>
          <a:lstStyle/>
          <a:p>
            <a:r>
              <a:rPr lang="en-US" sz="2400" dirty="0">
                <a:solidFill>
                  <a:srgbClr val="51664D"/>
                </a:solidFill>
                <a:latin typeface="Myriad Pro" panose="020B0503030403020204" pitchFamily="34" charset="0"/>
              </a:rPr>
              <a:t>n</a:t>
            </a:r>
          </a:p>
        </p:txBody>
      </p:sp>
      <p:pic>
        <p:nvPicPr>
          <p:cNvPr id="7" name="Picture 6" descr="A picture containing computer, drawing, clock&#10;&#10;Description automatically generated">
            <a:extLst>
              <a:ext uri="{FF2B5EF4-FFF2-40B4-BE49-F238E27FC236}">
                <a16:creationId xmlns:a16="http://schemas.microsoft.com/office/drawing/2014/main" id="{EC887CB7-D6BA-4E2F-ACC3-25CD404B6ACD}"/>
              </a:ext>
            </a:extLst>
          </p:cNvPr>
          <p:cNvPicPr>
            <a:picLocks noChangeAspect="1"/>
          </p:cNvPicPr>
          <p:nvPr/>
        </p:nvPicPr>
        <p:blipFill>
          <a:blip r:embed="rId7"/>
          <a:stretch>
            <a:fillRect/>
          </a:stretch>
        </p:blipFill>
        <p:spPr>
          <a:xfrm>
            <a:off x="4535466" y="305510"/>
            <a:ext cx="1338631" cy="1338631"/>
          </a:xfrm>
          <a:prstGeom prst="rect">
            <a:avLst/>
          </a:prstGeom>
        </p:spPr>
      </p:pic>
    </p:spTree>
    <p:extLst>
      <p:ext uri="{BB962C8B-B14F-4D97-AF65-F5344CB8AC3E}">
        <p14:creationId xmlns:p14="http://schemas.microsoft.com/office/powerpoint/2010/main" val="1767483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518063"/>
            <a:ext cx="6858000" cy="1326639"/>
          </a:xfrm>
        </p:spPr>
        <p:txBody>
          <a:bodyPr/>
          <a:lstStyle/>
          <a:p>
            <a:r>
              <a:rPr lang="en-US" sz="4400" dirty="0"/>
              <a:t>Substance Misuse Prevention Programs</a:t>
            </a:r>
          </a:p>
        </p:txBody>
      </p:sp>
      <p:sp>
        <p:nvSpPr>
          <p:cNvPr id="3" name="Subtitle 2"/>
          <p:cNvSpPr>
            <a:spLocks noGrp="1"/>
          </p:cNvSpPr>
          <p:nvPr>
            <p:ph type="subTitle" idx="1"/>
          </p:nvPr>
        </p:nvSpPr>
        <p:spPr>
          <a:xfrm>
            <a:off x="336402" y="2003729"/>
            <a:ext cx="6283518" cy="3254071"/>
          </a:xfrm>
        </p:spPr>
        <p:txBody>
          <a:bodyPr>
            <a:normAutofit/>
          </a:bodyPr>
          <a:lstStyle/>
          <a:p>
            <a:pPr marL="285750" indent="-285750" algn="l">
              <a:buFont typeface="Wingdings" panose="05000000000000000000" pitchFamily="2" charset="2"/>
              <a:buChar char="ü"/>
            </a:pPr>
            <a:r>
              <a:rPr lang="en-US" sz="2400" dirty="0">
                <a:solidFill>
                  <a:srgbClr val="51664D"/>
                </a:solidFill>
              </a:rPr>
              <a:t>Substance Misuse Prevention Network</a:t>
            </a:r>
          </a:p>
          <a:p>
            <a:pPr marL="285750" indent="-285750" algn="l">
              <a:buFont typeface="Wingdings" panose="05000000000000000000" pitchFamily="2" charset="2"/>
              <a:buChar char="ü"/>
            </a:pPr>
            <a:r>
              <a:rPr lang="en-US" sz="2400" dirty="0">
                <a:solidFill>
                  <a:srgbClr val="51664D"/>
                </a:solidFill>
              </a:rPr>
              <a:t>Student Assistance Program</a:t>
            </a:r>
          </a:p>
          <a:p>
            <a:pPr marL="285750" indent="-285750" algn="l">
              <a:buFont typeface="Wingdings" panose="05000000000000000000" pitchFamily="2" charset="2"/>
              <a:buChar char="ü"/>
            </a:pPr>
            <a:r>
              <a:rPr lang="en-US" sz="2400" dirty="0">
                <a:solidFill>
                  <a:srgbClr val="51664D"/>
                </a:solidFill>
              </a:rPr>
              <a:t>Continuum of Care</a:t>
            </a:r>
          </a:p>
          <a:p>
            <a:pPr marL="285750" indent="-285750" algn="l">
              <a:buFont typeface="Wingdings" panose="05000000000000000000" pitchFamily="2" charset="2"/>
              <a:buChar char="ü"/>
            </a:pPr>
            <a:r>
              <a:rPr lang="en-US" sz="2400" dirty="0">
                <a:solidFill>
                  <a:srgbClr val="51664D"/>
                </a:solidFill>
              </a:rPr>
              <a:t>Drug Free Communities Support Program</a:t>
            </a:r>
          </a:p>
          <a:p>
            <a:pPr marL="285750" indent="-285750" algn="l">
              <a:buFont typeface="Wingdings" panose="05000000000000000000" pitchFamily="2" charset="2"/>
              <a:buChar char="ü"/>
            </a:pPr>
            <a:r>
              <a:rPr lang="en-US" sz="2400" dirty="0">
                <a:solidFill>
                  <a:srgbClr val="51664D"/>
                </a:solidFill>
              </a:rPr>
              <a:t>Young Adult Strategies</a:t>
            </a:r>
          </a:p>
          <a:p>
            <a:pPr marL="285750" indent="-285750" algn="l">
              <a:buFont typeface="Wingdings" panose="05000000000000000000" pitchFamily="2" charset="2"/>
              <a:buChar char="ü"/>
            </a:pPr>
            <a:r>
              <a:rPr lang="en-US" sz="2400" dirty="0">
                <a:solidFill>
                  <a:srgbClr val="51664D"/>
                </a:solidFill>
              </a:rPr>
              <a:t>Positive Youth Development</a:t>
            </a:r>
          </a:p>
        </p:txBody>
      </p:sp>
      <p:pic>
        <p:nvPicPr>
          <p:cNvPr id="6" name="Picture 5" descr="A close up of a sign&#10;&#10;Description automatically generated">
            <a:extLst>
              <a:ext uri="{FF2B5EF4-FFF2-40B4-BE49-F238E27FC236}">
                <a16:creationId xmlns:a16="http://schemas.microsoft.com/office/drawing/2014/main" id="{A43AA48A-03E7-4754-95DF-D63D64243FD2}"/>
              </a:ext>
            </a:extLst>
          </p:cNvPr>
          <p:cNvPicPr>
            <a:picLocks noChangeAspect="1"/>
          </p:cNvPicPr>
          <p:nvPr/>
        </p:nvPicPr>
        <p:blipFill>
          <a:blip r:embed="rId2"/>
          <a:stretch>
            <a:fillRect/>
          </a:stretch>
        </p:blipFill>
        <p:spPr>
          <a:xfrm>
            <a:off x="6407371" y="2316709"/>
            <a:ext cx="2224581" cy="2224581"/>
          </a:xfrm>
          <a:prstGeom prst="rect">
            <a:avLst/>
          </a:prstGeom>
        </p:spPr>
      </p:pic>
    </p:spTree>
    <p:extLst>
      <p:ext uri="{BB962C8B-B14F-4D97-AF65-F5344CB8AC3E}">
        <p14:creationId xmlns:p14="http://schemas.microsoft.com/office/powerpoint/2010/main" val="1570674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650" y="-104790"/>
            <a:ext cx="8176700" cy="1326639"/>
          </a:xfrm>
        </p:spPr>
        <p:txBody>
          <a:bodyPr/>
          <a:lstStyle/>
          <a:p>
            <a:r>
              <a:rPr lang="en-US" sz="4400" dirty="0"/>
              <a:t>Regional Prevention Network</a:t>
            </a:r>
          </a:p>
        </p:txBody>
      </p:sp>
      <p:sp>
        <p:nvSpPr>
          <p:cNvPr id="3" name="Subtitle 2"/>
          <p:cNvSpPr>
            <a:spLocks noGrp="1"/>
          </p:cNvSpPr>
          <p:nvPr>
            <p:ph type="subTitle" idx="1"/>
          </p:nvPr>
        </p:nvSpPr>
        <p:spPr>
          <a:xfrm>
            <a:off x="2761241" y="2213113"/>
            <a:ext cx="5952119" cy="4187687"/>
          </a:xfrm>
        </p:spPr>
        <p:txBody>
          <a:bodyPr>
            <a:normAutofit/>
          </a:bodyPr>
          <a:lstStyle/>
          <a:p>
            <a:pPr algn="l"/>
            <a:r>
              <a:rPr lang="en-US" sz="2400" b="0" dirty="0"/>
              <a:t>The North Country Regional Prevention Network for the prevention and reduction of substance misuse is a coordinated system made up of community stakeholders who lead, plan, support, monitor, and carry out prevention efforts in the North Country communities. </a:t>
            </a:r>
          </a:p>
          <a:p>
            <a:pPr algn="l"/>
            <a:r>
              <a:rPr lang="en-US" b="0" dirty="0"/>
              <a:t>	</a:t>
            </a:r>
          </a:p>
          <a:p>
            <a:pPr algn="l"/>
            <a:endParaRPr lang="en-US" sz="1600" dirty="0"/>
          </a:p>
        </p:txBody>
      </p:sp>
      <p:pic>
        <p:nvPicPr>
          <p:cNvPr id="5" name="Picture 4" descr="A close up of a sign&#10;&#10;Description automatically generated">
            <a:extLst>
              <a:ext uri="{FF2B5EF4-FFF2-40B4-BE49-F238E27FC236}">
                <a16:creationId xmlns:a16="http://schemas.microsoft.com/office/drawing/2014/main" id="{A04E266C-3B1F-4AAB-B9F0-EABD3B8A7568}"/>
              </a:ext>
            </a:extLst>
          </p:cNvPr>
          <p:cNvPicPr>
            <a:picLocks noChangeAspect="1"/>
          </p:cNvPicPr>
          <p:nvPr/>
        </p:nvPicPr>
        <p:blipFill>
          <a:blip r:embed="rId2"/>
          <a:stretch>
            <a:fillRect/>
          </a:stretch>
        </p:blipFill>
        <p:spPr>
          <a:xfrm>
            <a:off x="430640" y="2213113"/>
            <a:ext cx="2224581" cy="2224581"/>
          </a:xfrm>
          <a:prstGeom prst="rect">
            <a:avLst/>
          </a:prstGeom>
        </p:spPr>
      </p:pic>
    </p:spTree>
    <p:extLst>
      <p:ext uri="{BB962C8B-B14F-4D97-AF65-F5344CB8AC3E}">
        <p14:creationId xmlns:p14="http://schemas.microsoft.com/office/powerpoint/2010/main" val="123039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518064"/>
            <a:ext cx="7158162" cy="905220"/>
          </a:xfrm>
        </p:spPr>
        <p:txBody>
          <a:bodyPr/>
          <a:lstStyle/>
          <a:p>
            <a:r>
              <a:rPr lang="en-US" sz="4800" dirty="0"/>
              <a:t>Student Assistance </a:t>
            </a:r>
            <a:r>
              <a:rPr lang="en-US" sz="4400" dirty="0"/>
              <a:t>Program</a:t>
            </a:r>
          </a:p>
        </p:txBody>
      </p:sp>
      <p:sp>
        <p:nvSpPr>
          <p:cNvPr id="3" name="Subtitle 2"/>
          <p:cNvSpPr>
            <a:spLocks noGrp="1"/>
          </p:cNvSpPr>
          <p:nvPr>
            <p:ph type="subTitle" idx="1"/>
          </p:nvPr>
        </p:nvSpPr>
        <p:spPr>
          <a:xfrm>
            <a:off x="2955235" y="1641556"/>
            <a:ext cx="5751442" cy="3362851"/>
          </a:xfrm>
        </p:spPr>
        <p:txBody>
          <a:bodyPr>
            <a:normAutofit/>
          </a:bodyPr>
          <a:lstStyle/>
          <a:p>
            <a:pPr algn="l"/>
            <a:endParaRPr lang="en-US" b="0" dirty="0"/>
          </a:p>
          <a:p>
            <a:pPr algn="l"/>
            <a:r>
              <a:rPr lang="en-US" sz="2400" b="0" dirty="0"/>
              <a:t>The Goal of the Student Assistance Program (SAP) is to deliver Prevention Education relevant to Substance Misuse with the intent of decreasing risk behaviors and strengthening protective factors that exist in schools, communities and homes.  NCHC supports SAPs in many school districts in northern NH.</a:t>
            </a:r>
          </a:p>
          <a:p>
            <a:pPr algn="l"/>
            <a:endParaRPr lang="en-US" b="0" dirty="0"/>
          </a:p>
          <a:p>
            <a:pPr algn="l"/>
            <a:endParaRPr lang="en-US" b="0" dirty="0"/>
          </a:p>
          <a:p>
            <a:pPr algn="l"/>
            <a:endParaRPr lang="en-US" b="0" dirty="0"/>
          </a:p>
        </p:txBody>
      </p:sp>
      <p:pic>
        <p:nvPicPr>
          <p:cNvPr id="5" name="Picture 4" descr="A close up of a sign&#10;&#10;Description automatically generated">
            <a:extLst>
              <a:ext uri="{FF2B5EF4-FFF2-40B4-BE49-F238E27FC236}">
                <a16:creationId xmlns:a16="http://schemas.microsoft.com/office/drawing/2014/main" id="{991B1A17-A01B-4404-9981-A7E6EB7D2CA3}"/>
              </a:ext>
            </a:extLst>
          </p:cNvPr>
          <p:cNvPicPr>
            <a:picLocks noChangeAspect="1"/>
          </p:cNvPicPr>
          <p:nvPr/>
        </p:nvPicPr>
        <p:blipFill>
          <a:blip r:embed="rId2"/>
          <a:stretch>
            <a:fillRect/>
          </a:stretch>
        </p:blipFill>
        <p:spPr>
          <a:xfrm>
            <a:off x="549910" y="2210692"/>
            <a:ext cx="2224581" cy="2224581"/>
          </a:xfrm>
          <a:prstGeom prst="rect">
            <a:avLst/>
          </a:prstGeom>
        </p:spPr>
      </p:pic>
    </p:spTree>
    <p:extLst>
      <p:ext uri="{BB962C8B-B14F-4D97-AF65-F5344CB8AC3E}">
        <p14:creationId xmlns:p14="http://schemas.microsoft.com/office/powerpoint/2010/main" val="184752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72291"/>
            <a:ext cx="6858000" cy="785951"/>
          </a:xfrm>
        </p:spPr>
        <p:txBody>
          <a:bodyPr/>
          <a:lstStyle/>
          <a:p>
            <a:pPr algn="l"/>
            <a:r>
              <a:rPr lang="en-US" sz="4400" dirty="0"/>
              <a:t>Continuum of Care Program</a:t>
            </a:r>
          </a:p>
        </p:txBody>
      </p:sp>
      <p:sp>
        <p:nvSpPr>
          <p:cNvPr id="3" name="Subtitle 2"/>
          <p:cNvSpPr>
            <a:spLocks noGrp="1"/>
          </p:cNvSpPr>
          <p:nvPr>
            <p:ph type="subTitle" idx="1"/>
          </p:nvPr>
        </p:nvSpPr>
        <p:spPr>
          <a:xfrm>
            <a:off x="4320210" y="1934558"/>
            <a:ext cx="4438780" cy="4540196"/>
          </a:xfrm>
        </p:spPr>
        <p:txBody>
          <a:bodyPr>
            <a:normAutofit/>
          </a:bodyPr>
          <a:lstStyle/>
          <a:p>
            <a:pPr algn="l"/>
            <a:r>
              <a:rPr lang="en-US" sz="2400" b="0" dirty="0"/>
              <a:t>The Goal of the Continuum of Care (</a:t>
            </a:r>
            <a:r>
              <a:rPr lang="en-US" sz="2400" b="0" dirty="0" err="1"/>
              <a:t>CoC</a:t>
            </a:r>
            <a:r>
              <a:rPr lang="en-US" sz="2400" b="0" dirty="0"/>
              <a:t>) Program is to connect partners throughout the region to improve awareness, bridge gaps in services, and develop and maintain a regional continuum-of-care plan tailored especially for the people of the North Country.  </a:t>
            </a:r>
          </a:p>
        </p:txBody>
      </p:sp>
      <p:pic>
        <p:nvPicPr>
          <p:cNvPr id="5" name="Picture 4" descr="A picture containing food, device&#10;&#10;Description automatically generated">
            <a:extLst>
              <a:ext uri="{FF2B5EF4-FFF2-40B4-BE49-F238E27FC236}">
                <a16:creationId xmlns:a16="http://schemas.microsoft.com/office/drawing/2014/main" id="{07C12BE5-AE19-4457-B84C-FEE426A57568}"/>
              </a:ext>
            </a:extLst>
          </p:cNvPr>
          <p:cNvPicPr>
            <a:picLocks noChangeAspect="1"/>
          </p:cNvPicPr>
          <p:nvPr/>
        </p:nvPicPr>
        <p:blipFill>
          <a:blip r:embed="rId2"/>
          <a:stretch>
            <a:fillRect/>
          </a:stretch>
        </p:blipFill>
        <p:spPr>
          <a:xfrm>
            <a:off x="158341" y="1418298"/>
            <a:ext cx="4160872" cy="4160872"/>
          </a:xfrm>
          <a:prstGeom prst="rect">
            <a:avLst/>
          </a:prstGeom>
        </p:spPr>
      </p:pic>
    </p:spTree>
    <p:extLst>
      <p:ext uri="{BB962C8B-B14F-4D97-AF65-F5344CB8AC3E}">
        <p14:creationId xmlns:p14="http://schemas.microsoft.com/office/powerpoint/2010/main" val="1707961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872" y="-148722"/>
            <a:ext cx="9003388" cy="1326639"/>
          </a:xfrm>
        </p:spPr>
        <p:txBody>
          <a:bodyPr/>
          <a:lstStyle/>
          <a:p>
            <a:r>
              <a:rPr lang="en-US" sz="4000" dirty="0"/>
              <a:t>Drug Free Communities (DFC) Program</a:t>
            </a:r>
          </a:p>
        </p:txBody>
      </p:sp>
      <p:sp>
        <p:nvSpPr>
          <p:cNvPr id="3" name="Subtitle 2"/>
          <p:cNvSpPr>
            <a:spLocks noGrp="1"/>
          </p:cNvSpPr>
          <p:nvPr>
            <p:ph type="subTitle" idx="1"/>
          </p:nvPr>
        </p:nvSpPr>
        <p:spPr>
          <a:xfrm>
            <a:off x="4283242" y="1970947"/>
            <a:ext cx="4610501" cy="3197819"/>
          </a:xfrm>
        </p:spPr>
        <p:txBody>
          <a:bodyPr>
            <a:normAutofit fontScale="70000" lnSpcReduction="20000"/>
          </a:bodyPr>
          <a:lstStyle/>
          <a:p>
            <a:pPr algn="l"/>
            <a:r>
              <a:rPr lang="en-US" sz="3400" b="0" dirty="0"/>
              <a:t>“The Haverhill Area Substance Misuse Prevention Coalition mission is to reduce and prevent substance abuse among youth by working together to build a healthy, safe, and drug-free community.”</a:t>
            </a:r>
          </a:p>
          <a:p>
            <a:pPr algn="l"/>
            <a:r>
              <a:rPr lang="en-US" sz="3400" b="0" dirty="0"/>
              <a:t>Goal #1 – Increase Community Collaboration</a:t>
            </a:r>
          </a:p>
          <a:p>
            <a:pPr algn="l"/>
            <a:r>
              <a:rPr lang="en-US" sz="3400" b="0" dirty="0"/>
              <a:t>Goal #2 – Reduce Youth Substance Use</a:t>
            </a:r>
          </a:p>
          <a:p>
            <a:pPr lvl="1" algn="l"/>
            <a:endParaRPr lang="en-US" b="0" dirty="0"/>
          </a:p>
          <a:p>
            <a:pPr algn="l"/>
            <a:endParaRPr lang="en-US" dirty="0"/>
          </a:p>
          <a:p>
            <a:pPr algn="l"/>
            <a:endParaRPr lang="en-US" i="1" dirty="0"/>
          </a:p>
        </p:txBody>
      </p:sp>
      <p:pic>
        <p:nvPicPr>
          <p:cNvPr id="5" name="Picture 4" descr="A close up of a logo&#10;&#10;Description automatically generated">
            <a:extLst>
              <a:ext uri="{FF2B5EF4-FFF2-40B4-BE49-F238E27FC236}">
                <a16:creationId xmlns:a16="http://schemas.microsoft.com/office/drawing/2014/main" id="{6BE34EE2-98CC-4B80-A0C4-B5F19944ADA8}"/>
              </a:ext>
            </a:extLst>
          </p:cNvPr>
          <p:cNvPicPr>
            <a:picLocks noChangeAspect="1"/>
          </p:cNvPicPr>
          <p:nvPr/>
        </p:nvPicPr>
        <p:blipFill rotWithShape="1">
          <a:blip r:embed="rId2"/>
          <a:srcRect t="11784" b="15212"/>
          <a:stretch/>
        </p:blipFill>
        <p:spPr>
          <a:xfrm>
            <a:off x="346509" y="1601429"/>
            <a:ext cx="3775490" cy="3566893"/>
          </a:xfrm>
          <a:prstGeom prst="rect">
            <a:avLst/>
          </a:prstGeom>
        </p:spPr>
      </p:pic>
    </p:spTree>
    <p:extLst>
      <p:ext uri="{BB962C8B-B14F-4D97-AF65-F5344CB8AC3E}">
        <p14:creationId xmlns:p14="http://schemas.microsoft.com/office/powerpoint/2010/main" val="1902282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7490"/>
            <a:ext cx="6858000" cy="985785"/>
          </a:xfrm>
        </p:spPr>
        <p:txBody>
          <a:bodyPr/>
          <a:lstStyle/>
          <a:p>
            <a:r>
              <a:rPr lang="en-US" sz="4400" dirty="0"/>
              <a:t>Youth Activities</a:t>
            </a:r>
          </a:p>
        </p:txBody>
      </p:sp>
      <p:sp>
        <p:nvSpPr>
          <p:cNvPr id="3" name="Subtitle 2"/>
          <p:cNvSpPr>
            <a:spLocks noGrp="1"/>
          </p:cNvSpPr>
          <p:nvPr>
            <p:ph type="subTitle" idx="1"/>
          </p:nvPr>
        </p:nvSpPr>
        <p:spPr>
          <a:xfrm>
            <a:off x="646125" y="960511"/>
            <a:ext cx="7851749" cy="3611140"/>
          </a:xfrm>
        </p:spPr>
        <p:txBody>
          <a:bodyPr>
            <a:normAutofit/>
          </a:bodyPr>
          <a:lstStyle/>
          <a:p>
            <a:pPr marL="628650" lvl="1" indent="-285750" algn="l">
              <a:buFont typeface="Arial" panose="020B0604020202020204" pitchFamily="34" charset="0"/>
              <a:buChar char="•"/>
            </a:pPr>
            <a:r>
              <a:rPr lang="en-US" sz="2400" b="0" dirty="0">
                <a:solidFill>
                  <a:srgbClr val="C36B25"/>
                </a:solidFill>
                <a:latin typeface="Memphis"/>
              </a:rPr>
              <a:t>To develop and support a state-endorsed Promising Practice program to support healthy, chem-free lifestyles among North Country middle and high school youth – Youth Leadership Through Adventure.</a:t>
            </a:r>
          </a:p>
          <a:p>
            <a:pPr marL="628650" lvl="1" indent="-285750" algn="l">
              <a:buFont typeface="Arial" panose="020B0604020202020204" pitchFamily="34" charset="0"/>
              <a:buChar char="•"/>
            </a:pPr>
            <a:r>
              <a:rPr lang="en-US" sz="2400" dirty="0">
                <a:solidFill>
                  <a:srgbClr val="C36B25"/>
                </a:solidFill>
                <a:latin typeface="Memphis"/>
              </a:rPr>
              <a:t>Empower youth to provide leadership, self-governance and to promote the benefits of a healthy substance-free lifestyle in their schools and communities.</a:t>
            </a:r>
          </a:p>
          <a:p>
            <a:pPr marL="628650" lvl="1" indent="-285750" algn="l">
              <a:buFont typeface="Arial" panose="020B0604020202020204" pitchFamily="34" charset="0"/>
              <a:buChar char="•"/>
            </a:pPr>
            <a:r>
              <a:rPr lang="en-US" sz="2400" dirty="0">
                <a:solidFill>
                  <a:srgbClr val="C36B25"/>
                </a:solidFill>
                <a:latin typeface="Memphis"/>
              </a:rPr>
              <a:t>Work to change community norms and culture where healthy substance-free lifestyles are promoted. </a:t>
            </a:r>
          </a:p>
        </p:txBody>
      </p:sp>
      <p:pic>
        <p:nvPicPr>
          <p:cNvPr id="5" name="Picture 4" descr="A close up of a sign&#10;&#10;Description automatically generated">
            <a:extLst>
              <a:ext uri="{FF2B5EF4-FFF2-40B4-BE49-F238E27FC236}">
                <a16:creationId xmlns:a16="http://schemas.microsoft.com/office/drawing/2014/main" id="{75FEF142-84FF-4773-9B0D-2F6AE0F684B9}"/>
              </a:ext>
            </a:extLst>
          </p:cNvPr>
          <p:cNvPicPr>
            <a:picLocks noChangeAspect="1"/>
          </p:cNvPicPr>
          <p:nvPr/>
        </p:nvPicPr>
        <p:blipFill>
          <a:blip r:embed="rId2"/>
          <a:stretch>
            <a:fillRect/>
          </a:stretch>
        </p:blipFill>
        <p:spPr>
          <a:xfrm>
            <a:off x="2600739" y="4257084"/>
            <a:ext cx="1345100" cy="1345996"/>
          </a:xfrm>
          <a:prstGeom prst="rect">
            <a:avLst/>
          </a:prstGeom>
        </p:spPr>
      </p:pic>
      <p:pic>
        <p:nvPicPr>
          <p:cNvPr id="7" name="Picture 6" descr="A close up of a sign&#10;&#10;Description automatically generated">
            <a:extLst>
              <a:ext uri="{FF2B5EF4-FFF2-40B4-BE49-F238E27FC236}">
                <a16:creationId xmlns:a16="http://schemas.microsoft.com/office/drawing/2014/main" id="{2E33FD2A-E516-4B1F-88C1-8BFFF7BEC817}"/>
              </a:ext>
            </a:extLst>
          </p:cNvPr>
          <p:cNvPicPr>
            <a:picLocks noChangeAspect="1"/>
          </p:cNvPicPr>
          <p:nvPr/>
        </p:nvPicPr>
        <p:blipFill>
          <a:blip r:embed="rId3"/>
          <a:stretch>
            <a:fillRect/>
          </a:stretch>
        </p:blipFill>
        <p:spPr>
          <a:xfrm>
            <a:off x="4227443" y="4146186"/>
            <a:ext cx="3537832" cy="1456894"/>
          </a:xfrm>
          <a:prstGeom prst="rect">
            <a:avLst/>
          </a:prstGeom>
        </p:spPr>
      </p:pic>
    </p:spTree>
    <p:extLst>
      <p:ext uri="{BB962C8B-B14F-4D97-AF65-F5344CB8AC3E}">
        <p14:creationId xmlns:p14="http://schemas.microsoft.com/office/powerpoint/2010/main" val="3392270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348" y="556236"/>
            <a:ext cx="6858000" cy="985785"/>
          </a:xfrm>
        </p:spPr>
        <p:txBody>
          <a:bodyPr/>
          <a:lstStyle/>
          <a:p>
            <a:r>
              <a:rPr lang="en-US" sz="4400" dirty="0"/>
              <a:t>Young Adult Strategies</a:t>
            </a:r>
          </a:p>
        </p:txBody>
      </p:sp>
      <p:sp>
        <p:nvSpPr>
          <p:cNvPr id="3" name="Subtitle 2"/>
          <p:cNvSpPr>
            <a:spLocks noGrp="1"/>
          </p:cNvSpPr>
          <p:nvPr>
            <p:ph type="subTitle" idx="1"/>
          </p:nvPr>
        </p:nvSpPr>
        <p:spPr>
          <a:xfrm>
            <a:off x="725474" y="2192655"/>
            <a:ext cx="7851749" cy="2885666"/>
          </a:xfrm>
        </p:spPr>
        <p:txBody>
          <a:bodyPr>
            <a:normAutofit lnSpcReduction="10000"/>
          </a:bodyPr>
          <a:lstStyle/>
          <a:p>
            <a:r>
              <a:rPr lang="en-US" sz="2400" dirty="0"/>
              <a:t>To lower substance use in the target population, young adults between 18-25 years.</a:t>
            </a:r>
            <a:endParaRPr lang="en-US" sz="2400" b="0" dirty="0"/>
          </a:p>
          <a:p>
            <a:pPr marL="628650" lvl="1" indent="-285750" algn="l">
              <a:buFont typeface="Arial" panose="020B0604020202020204" pitchFamily="34" charset="0"/>
              <a:buChar char="•"/>
            </a:pPr>
            <a:r>
              <a:rPr lang="en-US" sz="2000" dirty="0"/>
              <a:t>Engage 18-25 Workforce and their employers</a:t>
            </a:r>
            <a:r>
              <a:rPr lang="en-US" sz="2000" b="0" dirty="0"/>
              <a:t>. </a:t>
            </a:r>
          </a:p>
          <a:p>
            <a:pPr marL="628650" lvl="1" indent="-285750" algn="l">
              <a:buFont typeface="Arial" panose="020B0604020202020204" pitchFamily="34" charset="0"/>
              <a:buChar char="•"/>
            </a:pPr>
            <a:r>
              <a:rPr lang="en-US" sz="2000" dirty="0"/>
              <a:t>Increase awareness and therefore access to Prevention, Treatment, Recovery and Support Services in the area. </a:t>
            </a:r>
          </a:p>
          <a:p>
            <a:pPr marL="628650" lvl="1" indent="-285750" algn="l">
              <a:buFont typeface="Arial" panose="020B0604020202020204" pitchFamily="34" charset="0"/>
              <a:buChar char="•"/>
            </a:pPr>
            <a:r>
              <a:rPr lang="en-US" sz="2000" dirty="0"/>
              <a:t>Increase overall health knowledge of target population. </a:t>
            </a:r>
          </a:p>
          <a:p>
            <a:pPr marL="628650" lvl="1" indent="-285750" algn="l">
              <a:buFont typeface="Arial" panose="020B0604020202020204" pitchFamily="34" charset="0"/>
              <a:buChar char="•"/>
            </a:pPr>
            <a:r>
              <a:rPr lang="en-US" sz="2000" dirty="0"/>
              <a:t>Reduce alcohol use - binge drinking, perceptions, motivation to reduce use, and coping with substances. </a:t>
            </a:r>
          </a:p>
          <a:p>
            <a:pPr marL="628650" lvl="1" indent="-285750" algn="l">
              <a:buFont typeface="Arial" panose="020B0604020202020204" pitchFamily="34" charset="0"/>
              <a:buChar char="•"/>
            </a:pPr>
            <a:r>
              <a:rPr lang="en-US" sz="2000" dirty="0"/>
              <a:t>Gather relevant data on 18-25 cohort and measure. </a:t>
            </a:r>
            <a:endParaRPr lang="en-US" b="0" dirty="0"/>
          </a:p>
        </p:txBody>
      </p:sp>
      <p:pic>
        <p:nvPicPr>
          <p:cNvPr id="5" name="Picture 4" descr="A picture containing text, book&#10;&#10;Description automatically generated">
            <a:extLst>
              <a:ext uri="{FF2B5EF4-FFF2-40B4-BE49-F238E27FC236}">
                <a16:creationId xmlns:a16="http://schemas.microsoft.com/office/drawing/2014/main" id="{2C2CBBB0-9AAB-4A4C-8F9B-3360D56B52CD}"/>
              </a:ext>
            </a:extLst>
          </p:cNvPr>
          <p:cNvPicPr>
            <a:picLocks noChangeAspect="1"/>
          </p:cNvPicPr>
          <p:nvPr/>
        </p:nvPicPr>
        <p:blipFill>
          <a:blip r:embed="rId2"/>
          <a:stretch>
            <a:fillRect/>
          </a:stretch>
        </p:blipFill>
        <p:spPr>
          <a:xfrm>
            <a:off x="303969" y="329367"/>
            <a:ext cx="1439525" cy="1439525"/>
          </a:xfrm>
          <a:prstGeom prst="rect">
            <a:avLst/>
          </a:prstGeom>
        </p:spPr>
      </p:pic>
      <p:pic>
        <p:nvPicPr>
          <p:cNvPr id="6" name="Picture 5" descr="A close up of a sign&#10;&#10;Description automatically generated">
            <a:extLst>
              <a:ext uri="{FF2B5EF4-FFF2-40B4-BE49-F238E27FC236}">
                <a16:creationId xmlns:a16="http://schemas.microsoft.com/office/drawing/2014/main" id="{A400A85A-98C2-4DBC-9C5C-B3D26CE76062}"/>
              </a:ext>
            </a:extLst>
          </p:cNvPr>
          <p:cNvPicPr>
            <a:picLocks noChangeAspect="1"/>
          </p:cNvPicPr>
          <p:nvPr/>
        </p:nvPicPr>
        <p:blipFill>
          <a:blip r:embed="rId3"/>
          <a:stretch>
            <a:fillRect/>
          </a:stretch>
        </p:blipFill>
        <p:spPr>
          <a:xfrm>
            <a:off x="7374829" y="334186"/>
            <a:ext cx="1439526" cy="1439526"/>
          </a:xfrm>
          <a:prstGeom prst="rect">
            <a:avLst/>
          </a:prstGeom>
        </p:spPr>
      </p:pic>
    </p:spTree>
    <p:extLst>
      <p:ext uri="{BB962C8B-B14F-4D97-AF65-F5344CB8AC3E}">
        <p14:creationId xmlns:p14="http://schemas.microsoft.com/office/powerpoint/2010/main" val="4144053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BBB904-7727-4763-8A38-A0C402F7BC19}"/>
              </a:ext>
            </a:extLst>
          </p:cNvPr>
          <p:cNvPicPr>
            <a:picLocks noChangeAspect="1"/>
          </p:cNvPicPr>
          <p:nvPr/>
        </p:nvPicPr>
        <p:blipFill rotWithShape="1">
          <a:blip r:embed="rId2"/>
          <a:srcRect r="66560" b="48158"/>
          <a:stretch/>
        </p:blipFill>
        <p:spPr>
          <a:xfrm>
            <a:off x="2981115" y="514111"/>
            <a:ext cx="2955055" cy="2282097"/>
          </a:xfrm>
          <a:prstGeom prst="rect">
            <a:avLst/>
          </a:prstGeom>
        </p:spPr>
      </p:pic>
      <p:pic>
        <p:nvPicPr>
          <p:cNvPr id="15" name="Picture 14">
            <a:extLst>
              <a:ext uri="{FF2B5EF4-FFF2-40B4-BE49-F238E27FC236}">
                <a16:creationId xmlns:a16="http://schemas.microsoft.com/office/drawing/2014/main" id="{14110817-7D05-4E11-83D8-8DE876E33F62}"/>
              </a:ext>
            </a:extLst>
          </p:cNvPr>
          <p:cNvPicPr>
            <a:picLocks noChangeAspect="1"/>
          </p:cNvPicPr>
          <p:nvPr/>
        </p:nvPicPr>
        <p:blipFill>
          <a:blip r:embed="rId3"/>
          <a:stretch>
            <a:fillRect/>
          </a:stretch>
        </p:blipFill>
        <p:spPr>
          <a:xfrm>
            <a:off x="26506" y="336632"/>
            <a:ext cx="3636271" cy="5262383"/>
          </a:xfrm>
          <a:prstGeom prst="rect">
            <a:avLst/>
          </a:prstGeom>
        </p:spPr>
      </p:pic>
      <p:pic>
        <p:nvPicPr>
          <p:cNvPr id="17" name="Picture 16">
            <a:extLst>
              <a:ext uri="{FF2B5EF4-FFF2-40B4-BE49-F238E27FC236}">
                <a16:creationId xmlns:a16="http://schemas.microsoft.com/office/drawing/2014/main" id="{22AFA0A4-4E51-4EC4-AC88-090B5D7D542F}"/>
              </a:ext>
            </a:extLst>
          </p:cNvPr>
          <p:cNvPicPr>
            <a:picLocks noChangeAspect="1"/>
          </p:cNvPicPr>
          <p:nvPr/>
        </p:nvPicPr>
        <p:blipFill>
          <a:blip r:embed="rId4"/>
          <a:stretch>
            <a:fillRect/>
          </a:stretch>
        </p:blipFill>
        <p:spPr>
          <a:xfrm>
            <a:off x="3662777" y="3025636"/>
            <a:ext cx="1594304" cy="1688400"/>
          </a:xfrm>
          <a:prstGeom prst="rect">
            <a:avLst/>
          </a:prstGeom>
        </p:spPr>
      </p:pic>
      <p:pic>
        <p:nvPicPr>
          <p:cNvPr id="2" name="Picture 1">
            <a:extLst>
              <a:ext uri="{FF2B5EF4-FFF2-40B4-BE49-F238E27FC236}">
                <a16:creationId xmlns:a16="http://schemas.microsoft.com/office/drawing/2014/main" id="{A53B80C5-930A-456B-93D3-0C6592B5563D}"/>
              </a:ext>
            </a:extLst>
          </p:cNvPr>
          <p:cNvPicPr>
            <a:picLocks noChangeAspect="1"/>
          </p:cNvPicPr>
          <p:nvPr/>
        </p:nvPicPr>
        <p:blipFill>
          <a:blip r:embed="rId5"/>
          <a:stretch>
            <a:fillRect/>
          </a:stretch>
        </p:blipFill>
        <p:spPr>
          <a:xfrm>
            <a:off x="5827117" y="514112"/>
            <a:ext cx="2785216" cy="5023049"/>
          </a:xfrm>
          <a:prstGeom prst="rect">
            <a:avLst/>
          </a:prstGeom>
        </p:spPr>
      </p:pic>
      <p:pic>
        <p:nvPicPr>
          <p:cNvPr id="1026" name="Picture 2">
            <a:extLst>
              <a:ext uri="{FF2B5EF4-FFF2-40B4-BE49-F238E27FC236}">
                <a16:creationId xmlns:a16="http://schemas.microsoft.com/office/drawing/2014/main" id="{0755D665-78DE-44D6-862E-19B029555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160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4393" y="528993"/>
            <a:ext cx="6858000" cy="1284694"/>
          </a:xfrm>
        </p:spPr>
        <p:txBody>
          <a:bodyPr/>
          <a:lstStyle/>
          <a:p>
            <a:r>
              <a:rPr lang="en-US" sz="4400" dirty="0"/>
              <a:t>Drug Treatment Court of Grafton County</a:t>
            </a:r>
          </a:p>
        </p:txBody>
      </p:sp>
      <p:sp>
        <p:nvSpPr>
          <p:cNvPr id="3" name="Subtitle 2"/>
          <p:cNvSpPr>
            <a:spLocks noGrp="1"/>
          </p:cNvSpPr>
          <p:nvPr>
            <p:ph type="subTitle" idx="1"/>
          </p:nvPr>
        </p:nvSpPr>
        <p:spPr>
          <a:xfrm>
            <a:off x="2464905" y="1813687"/>
            <a:ext cx="6178580" cy="3264634"/>
          </a:xfrm>
        </p:spPr>
        <p:txBody>
          <a:bodyPr>
            <a:normAutofit/>
          </a:bodyPr>
          <a:lstStyle/>
          <a:p>
            <a:pPr algn="l"/>
            <a:r>
              <a:rPr lang="en-US" b="0" dirty="0">
                <a:solidFill>
                  <a:srgbClr val="51664D"/>
                </a:solidFill>
              </a:rPr>
              <a:t>The mission of the Drug Treatment Court program of Grafton County is to assist criminal offenders in breaking the cycle of crime and substance misuse, while improving community safety, and decreasing financial costs currently incurred by the criminal justice system. </a:t>
            </a:r>
          </a:p>
          <a:p>
            <a:pPr algn="l"/>
            <a:r>
              <a:rPr lang="en-US" b="0" dirty="0">
                <a:solidFill>
                  <a:srgbClr val="51664D"/>
                </a:solidFill>
              </a:rPr>
              <a:t>Within an 18- to 36-month window, each part of the multi-phase intervention program focuses on key concepts of addiction recovery, from stabilization to continuing care. </a:t>
            </a:r>
          </a:p>
          <a:p>
            <a:pPr algn="l"/>
            <a:r>
              <a:rPr lang="en-US" b="0" dirty="0">
                <a:solidFill>
                  <a:srgbClr val="51664D"/>
                </a:solidFill>
              </a:rPr>
              <a:t>DTC works with its participants to determine the appropriate level of care needed and is aimed at supporting participants to maintain a drug-free lifestyle.</a:t>
            </a:r>
          </a:p>
        </p:txBody>
      </p:sp>
      <p:pic>
        <p:nvPicPr>
          <p:cNvPr id="5" name="Picture 4" descr="A close up of text on a black background&#10;&#10;Description automatically generated">
            <a:extLst>
              <a:ext uri="{FF2B5EF4-FFF2-40B4-BE49-F238E27FC236}">
                <a16:creationId xmlns:a16="http://schemas.microsoft.com/office/drawing/2014/main" id="{D582F335-56DA-42FD-90E2-693EE8190504}"/>
              </a:ext>
            </a:extLst>
          </p:cNvPr>
          <p:cNvPicPr>
            <a:picLocks noChangeAspect="1"/>
          </p:cNvPicPr>
          <p:nvPr/>
        </p:nvPicPr>
        <p:blipFill>
          <a:blip r:embed="rId2"/>
          <a:stretch>
            <a:fillRect/>
          </a:stretch>
        </p:blipFill>
        <p:spPr>
          <a:xfrm>
            <a:off x="363842" y="817736"/>
            <a:ext cx="1759230" cy="1759230"/>
          </a:xfrm>
          <a:prstGeom prst="rect">
            <a:avLst/>
          </a:prstGeom>
        </p:spPr>
      </p:pic>
      <p:pic>
        <p:nvPicPr>
          <p:cNvPr id="6" name="Picture 5" descr="A close up of a sign&#10;&#10;Description automatically generated">
            <a:extLst>
              <a:ext uri="{FF2B5EF4-FFF2-40B4-BE49-F238E27FC236}">
                <a16:creationId xmlns:a16="http://schemas.microsoft.com/office/drawing/2014/main" id="{B65B984F-D34C-4428-AB17-78655F142465}"/>
              </a:ext>
            </a:extLst>
          </p:cNvPr>
          <p:cNvPicPr>
            <a:picLocks noChangeAspect="1"/>
          </p:cNvPicPr>
          <p:nvPr/>
        </p:nvPicPr>
        <p:blipFill>
          <a:blip r:embed="rId3"/>
          <a:stretch>
            <a:fillRect/>
          </a:stretch>
        </p:blipFill>
        <p:spPr>
          <a:xfrm>
            <a:off x="363842" y="2680751"/>
            <a:ext cx="1759231" cy="1759231"/>
          </a:xfrm>
          <a:prstGeom prst="rect">
            <a:avLst/>
          </a:prstGeom>
        </p:spPr>
      </p:pic>
    </p:spTree>
    <p:extLst>
      <p:ext uri="{BB962C8B-B14F-4D97-AF65-F5344CB8AC3E}">
        <p14:creationId xmlns:p14="http://schemas.microsoft.com/office/powerpoint/2010/main" val="1856460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3FDE48-1C75-4876-BD74-79A996DE6214}"/>
              </a:ext>
            </a:extLst>
          </p:cNvPr>
          <p:cNvSpPr/>
          <p:nvPr/>
        </p:nvSpPr>
        <p:spPr>
          <a:xfrm>
            <a:off x="1953807" y="1563462"/>
            <a:ext cx="6964906" cy="2123658"/>
          </a:xfrm>
          <a:prstGeom prst="rect">
            <a:avLst/>
          </a:prstGeom>
        </p:spPr>
        <p:txBody>
          <a:bodyPr wrap="square">
            <a:spAutoFit/>
          </a:bodyPr>
          <a:lstStyle/>
          <a:p>
            <a:r>
              <a:rPr lang="en-US" sz="2000" b="1" dirty="0"/>
              <a:t>NCHC was awarded a three-year accreditation </a:t>
            </a:r>
            <a:r>
              <a:rPr lang="en-US" dirty="0"/>
              <a:t>for its Residential, Intensive Outpatient, and Outpatient Substance Use Disorder Treatment programs </a:t>
            </a:r>
            <a:r>
              <a:rPr lang="en-US" sz="2000" b="1" dirty="0"/>
              <a:t>by the Commission on Accreditation of Rehabilitation Facilities (CARF)</a:t>
            </a:r>
            <a:r>
              <a:rPr lang="en-US" dirty="0"/>
              <a:t>, an international accreditor of health and human services providers. It’s decision to designate three years to the Consortium represents the highest level of accreditation that can be granted to an organization.</a:t>
            </a:r>
          </a:p>
        </p:txBody>
      </p:sp>
      <p:sp>
        <p:nvSpPr>
          <p:cNvPr id="7" name="Title 1">
            <a:extLst>
              <a:ext uri="{FF2B5EF4-FFF2-40B4-BE49-F238E27FC236}">
                <a16:creationId xmlns:a16="http://schemas.microsoft.com/office/drawing/2014/main" id="{1AE06F39-4BCD-4B62-8A71-630D3EA68185}"/>
              </a:ext>
            </a:extLst>
          </p:cNvPr>
          <p:cNvSpPr>
            <a:spLocks noGrp="1"/>
          </p:cNvSpPr>
          <p:nvPr>
            <p:ph type="ctrTitle"/>
          </p:nvPr>
        </p:nvSpPr>
        <p:spPr>
          <a:xfrm>
            <a:off x="963849" y="360414"/>
            <a:ext cx="6858000" cy="1284694"/>
          </a:xfrm>
        </p:spPr>
        <p:txBody>
          <a:bodyPr/>
          <a:lstStyle/>
          <a:p>
            <a:r>
              <a:rPr lang="en-US" sz="4400" dirty="0"/>
              <a:t>Substance Use Disorder</a:t>
            </a:r>
            <a:br>
              <a:rPr lang="en-US" sz="4400" dirty="0"/>
            </a:br>
            <a:r>
              <a:rPr lang="en-US" sz="4400" dirty="0"/>
              <a:t>Clinical Services</a:t>
            </a:r>
          </a:p>
        </p:txBody>
      </p:sp>
      <p:pic>
        <p:nvPicPr>
          <p:cNvPr id="8" name="Picture 7" descr="A close up of a logo&#10;&#10;Description automatically generated">
            <a:extLst>
              <a:ext uri="{FF2B5EF4-FFF2-40B4-BE49-F238E27FC236}">
                <a16:creationId xmlns:a16="http://schemas.microsoft.com/office/drawing/2014/main" id="{6A080238-1D49-45D3-AE92-BB4418550C58}"/>
              </a:ext>
            </a:extLst>
          </p:cNvPr>
          <p:cNvPicPr>
            <a:picLocks noChangeAspect="1"/>
          </p:cNvPicPr>
          <p:nvPr/>
        </p:nvPicPr>
        <p:blipFill>
          <a:blip r:embed="rId2"/>
          <a:stretch>
            <a:fillRect/>
          </a:stretch>
        </p:blipFill>
        <p:spPr>
          <a:xfrm>
            <a:off x="332192" y="1699001"/>
            <a:ext cx="1621615" cy="1621615"/>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9DDB0D35-62B1-4830-8220-9472B06F2F8D}"/>
              </a:ext>
            </a:extLst>
          </p:cNvPr>
          <p:cNvPicPr>
            <a:picLocks noChangeAspect="1"/>
          </p:cNvPicPr>
          <p:nvPr/>
        </p:nvPicPr>
        <p:blipFill>
          <a:blip r:embed="rId3"/>
          <a:stretch>
            <a:fillRect/>
          </a:stretch>
        </p:blipFill>
        <p:spPr>
          <a:xfrm>
            <a:off x="6453590" y="3468914"/>
            <a:ext cx="2216167" cy="2211338"/>
          </a:xfrm>
          <a:prstGeom prst="rect">
            <a:avLst/>
          </a:prstGeom>
        </p:spPr>
      </p:pic>
      <p:sp>
        <p:nvSpPr>
          <p:cNvPr id="11" name="Rectangle 10">
            <a:extLst>
              <a:ext uri="{FF2B5EF4-FFF2-40B4-BE49-F238E27FC236}">
                <a16:creationId xmlns:a16="http://schemas.microsoft.com/office/drawing/2014/main" id="{5769B871-4FCC-482B-AAC9-4054CA204CA9}"/>
              </a:ext>
            </a:extLst>
          </p:cNvPr>
          <p:cNvSpPr/>
          <p:nvPr/>
        </p:nvSpPr>
        <p:spPr>
          <a:xfrm>
            <a:off x="332192" y="3700803"/>
            <a:ext cx="6215270" cy="2154436"/>
          </a:xfrm>
          <a:prstGeom prst="rect">
            <a:avLst/>
          </a:prstGeom>
        </p:spPr>
        <p:txBody>
          <a:bodyPr wrap="square">
            <a:spAutoFit/>
          </a:bodyPr>
          <a:lstStyle/>
          <a:p>
            <a:r>
              <a:rPr lang="en-US" dirty="0"/>
              <a:t>As described on it’s website, “The CARF accreditation process starts with an organization’s commitment to continuous improvement and culminates with external review and </a:t>
            </a:r>
            <a:r>
              <a:rPr lang="en-US" sz="2000" b="1" dirty="0"/>
              <a:t>recognition that the business and service practices meet international standards of quality–with all the steps in between focused on optimal outcomes for the persons served and sustained organizational success</a:t>
            </a:r>
            <a:r>
              <a:rPr lang="en-US" dirty="0"/>
              <a:t>.”</a:t>
            </a:r>
          </a:p>
        </p:txBody>
      </p:sp>
      <p:pic>
        <p:nvPicPr>
          <p:cNvPr id="2050" name="Picture 2">
            <a:extLst>
              <a:ext uri="{FF2B5EF4-FFF2-40B4-BE49-F238E27FC236}">
                <a16:creationId xmlns:a16="http://schemas.microsoft.com/office/drawing/2014/main" id="{26A356E5-C746-4383-BAEC-FB3615ED3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017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2622"/>
            <a:ext cx="8229600" cy="2442058"/>
          </a:xfrm>
        </p:spPr>
        <p:txBody>
          <a:bodyPr>
            <a:normAutofit/>
          </a:bodyPr>
          <a:lstStyle/>
          <a:p>
            <a:pPr algn="ctr"/>
            <a:r>
              <a:rPr lang="en-US" dirty="0"/>
              <a:t>For more information please</a:t>
            </a:r>
            <a:br>
              <a:rPr lang="en-US" dirty="0"/>
            </a:br>
            <a:r>
              <a:rPr lang="en-US" dirty="0"/>
              <a:t>visit our website at:</a:t>
            </a:r>
            <a:br>
              <a:rPr lang="en-US" dirty="0"/>
            </a:br>
            <a:r>
              <a:rPr lang="en-US" dirty="0"/>
              <a:t>NCHCNH.org</a:t>
            </a:r>
          </a:p>
        </p:txBody>
      </p:sp>
    </p:spTree>
    <p:extLst>
      <p:ext uri="{BB962C8B-B14F-4D97-AF65-F5344CB8AC3E}">
        <p14:creationId xmlns:p14="http://schemas.microsoft.com/office/powerpoint/2010/main" val="291356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2AFA0A4-4E51-4EC4-AC88-090B5D7D542F}"/>
              </a:ext>
            </a:extLst>
          </p:cNvPr>
          <p:cNvPicPr>
            <a:picLocks noChangeAspect="1"/>
          </p:cNvPicPr>
          <p:nvPr/>
        </p:nvPicPr>
        <p:blipFill>
          <a:blip r:embed="rId2"/>
          <a:stretch>
            <a:fillRect/>
          </a:stretch>
        </p:blipFill>
        <p:spPr>
          <a:xfrm>
            <a:off x="3662777" y="3025636"/>
            <a:ext cx="1594304" cy="1688400"/>
          </a:xfrm>
          <a:prstGeom prst="rect">
            <a:avLst/>
          </a:prstGeom>
        </p:spPr>
      </p:pic>
      <p:sp>
        <p:nvSpPr>
          <p:cNvPr id="9" name="TextBox 8">
            <a:extLst>
              <a:ext uri="{FF2B5EF4-FFF2-40B4-BE49-F238E27FC236}">
                <a16:creationId xmlns:a16="http://schemas.microsoft.com/office/drawing/2014/main" id="{45F0654D-2D36-4482-AB2B-BA26912557DC}"/>
              </a:ext>
            </a:extLst>
          </p:cNvPr>
          <p:cNvSpPr txBox="1"/>
          <p:nvPr/>
        </p:nvSpPr>
        <p:spPr>
          <a:xfrm>
            <a:off x="558264" y="534550"/>
            <a:ext cx="8056347" cy="1384995"/>
          </a:xfrm>
          <a:prstGeom prst="rect">
            <a:avLst/>
          </a:prstGeom>
          <a:noFill/>
        </p:spPr>
        <p:txBody>
          <a:bodyPr wrap="square">
            <a:spAutoFit/>
          </a:bodyPr>
          <a:lstStyle/>
          <a:p>
            <a:r>
              <a:rPr lang="en-US" sz="2800" dirty="0">
                <a:solidFill>
                  <a:srgbClr val="13958E"/>
                </a:solidFill>
              </a:rPr>
              <a:t>2003: To assure an accessible, cost-effective, responsive and quality health care for individuals in the North County. </a:t>
            </a:r>
          </a:p>
        </p:txBody>
      </p:sp>
      <p:sp>
        <p:nvSpPr>
          <p:cNvPr id="10" name="TextBox 9">
            <a:extLst>
              <a:ext uri="{FF2B5EF4-FFF2-40B4-BE49-F238E27FC236}">
                <a16:creationId xmlns:a16="http://schemas.microsoft.com/office/drawing/2014/main" id="{4B365867-21D1-41D1-B606-1AA300395915}"/>
              </a:ext>
            </a:extLst>
          </p:cNvPr>
          <p:cNvSpPr txBox="1"/>
          <p:nvPr/>
        </p:nvSpPr>
        <p:spPr>
          <a:xfrm>
            <a:off x="558264" y="2029844"/>
            <a:ext cx="8171849" cy="954107"/>
          </a:xfrm>
          <a:prstGeom prst="rect">
            <a:avLst/>
          </a:prstGeom>
          <a:noFill/>
        </p:spPr>
        <p:txBody>
          <a:bodyPr wrap="square">
            <a:spAutoFit/>
          </a:bodyPr>
          <a:lstStyle/>
          <a:p>
            <a:r>
              <a:rPr lang="en-US" sz="2800" dirty="0"/>
              <a:t>2021: Leading innovative collaboration to improve the health status of Northern New Hampshire.</a:t>
            </a:r>
          </a:p>
        </p:txBody>
      </p:sp>
    </p:spTree>
    <p:extLst>
      <p:ext uri="{BB962C8B-B14F-4D97-AF65-F5344CB8AC3E}">
        <p14:creationId xmlns:p14="http://schemas.microsoft.com/office/powerpoint/2010/main" val="265240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7792B7-528A-4EE6-B24A-6DF923200D7E}"/>
              </a:ext>
            </a:extLst>
          </p:cNvPr>
          <p:cNvSpPr txBox="1">
            <a:spLocks/>
          </p:cNvSpPr>
          <p:nvPr/>
        </p:nvSpPr>
        <p:spPr>
          <a:xfrm>
            <a:off x="628650" y="365126"/>
            <a:ext cx="7886700" cy="1111249"/>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3600" dirty="0"/>
              <a:t>Organizational Chart “THEN” circa 2012</a:t>
            </a:r>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1524F4F3-CD32-43BF-B834-489B6AD5BE2D}"/>
              </a:ext>
            </a:extLst>
          </p:cNvPr>
          <p:cNvPicPr>
            <a:picLocks noChangeAspect="1"/>
          </p:cNvPicPr>
          <p:nvPr/>
        </p:nvPicPr>
        <p:blipFill rotWithShape="1">
          <a:blip r:embed="rId2"/>
          <a:srcRect l="2411" t="12174" r="2306" b="5324"/>
          <a:stretch/>
        </p:blipFill>
        <p:spPr>
          <a:xfrm>
            <a:off x="221381" y="1042962"/>
            <a:ext cx="8710863" cy="5828289"/>
          </a:xfrm>
          <a:prstGeom prst="rect">
            <a:avLst/>
          </a:prstGeom>
        </p:spPr>
      </p:pic>
      <p:sp>
        <p:nvSpPr>
          <p:cNvPr id="7" name="TextBox 6">
            <a:extLst>
              <a:ext uri="{FF2B5EF4-FFF2-40B4-BE49-F238E27FC236}">
                <a16:creationId xmlns:a16="http://schemas.microsoft.com/office/drawing/2014/main" id="{631CC126-F9D3-4B38-8A75-B9A7A1C8272C}"/>
              </a:ext>
            </a:extLst>
          </p:cNvPr>
          <p:cNvSpPr txBox="1"/>
          <p:nvPr/>
        </p:nvSpPr>
        <p:spPr>
          <a:xfrm>
            <a:off x="6096000" y="1495216"/>
            <a:ext cx="874644" cy="369332"/>
          </a:xfrm>
          <a:prstGeom prst="rect">
            <a:avLst/>
          </a:prstGeom>
          <a:noFill/>
        </p:spPr>
        <p:txBody>
          <a:bodyPr wrap="square" rtlCol="0">
            <a:spAutoFit/>
          </a:bodyPr>
          <a:lstStyle/>
          <a:p>
            <a:r>
              <a:rPr lang="en-US" dirty="0">
                <a:solidFill>
                  <a:srgbClr val="13958E"/>
                </a:solidFill>
              </a:rPr>
              <a:t>13 staff</a:t>
            </a:r>
          </a:p>
        </p:txBody>
      </p:sp>
      <p:sp>
        <p:nvSpPr>
          <p:cNvPr id="2" name="TextBox 1">
            <a:extLst>
              <a:ext uri="{FF2B5EF4-FFF2-40B4-BE49-F238E27FC236}">
                <a16:creationId xmlns:a16="http://schemas.microsoft.com/office/drawing/2014/main" id="{000644FB-247D-4401-BC3F-3FB06B0E76CF}"/>
              </a:ext>
            </a:extLst>
          </p:cNvPr>
          <p:cNvSpPr txBox="1"/>
          <p:nvPr/>
        </p:nvSpPr>
        <p:spPr>
          <a:xfrm>
            <a:off x="7238198" y="1145406"/>
            <a:ext cx="1277152" cy="646331"/>
          </a:xfrm>
          <a:prstGeom prst="rect">
            <a:avLst/>
          </a:prstGeom>
          <a:noFill/>
        </p:spPr>
        <p:txBody>
          <a:bodyPr wrap="square" rtlCol="0">
            <a:spAutoFit/>
          </a:bodyPr>
          <a:lstStyle/>
          <a:p>
            <a:r>
              <a:rPr lang="en-US" dirty="0"/>
              <a:t>1.9 million</a:t>
            </a:r>
          </a:p>
          <a:p>
            <a:r>
              <a:rPr lang="en-US" dirty="0"/>
              <a:t>In Revenue</a:t>
            </a:r>
          </a:p>
        </p:txBody>
      </p:sp>
    </p:spTree>
    <p:extLst>
      <p:ext uri="{BB962C8B-B14F-4D97-AF65-F5344CB8AC3E}">
        <p14:creationId xmlns:p14="http://schemas.microsoft.com/office/powerpoint/2010/main" val="3644251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7792B7-528A-4EE6-B24A-6DF923200D7E}"/>
              </a:ext>
            </a:extLst>
          </p:cNvPr>
          <p:cNvSpPr txBox="1">
            <a:spLocks/>
          </p:cNvSpPr>
          <p:nvPr/>
        </p:nvSpPr>
        <p:spPr>
          <a:xfrm>
            <a:off x="628650" y="365126"/>
            <a:ext cx="7886700" cy="1111249"/>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3600" dirty="0"/>
              <a:t>Organizational Chart circa 2019 </a:t>
            </a:r>
            <a:endParaRPr lang="en-US" sz="2400" dirty="0"/>
          </a:p>
        </p:txBody>
      </p:sp>
      <p:sp>
        <p:nvSpPr>
          <p:cNvPr id="4" name="TextBox 3">
            <a:extLst>
              <a:ext uri="{FF2B5EF4-FFF2-40B4-BE49-F238E27FC236}">
                <a16:creationId xmlns:a16="http://schemas.microsoft.com/office/drawing/2014/main" id="{CB23928C-B878-4FF4-8A38-A44FA81EAF67}"/>
              </a:ext>
            </a:extLst>
          </p:cNvPr>
          <p:cNvSpPr txBox="1"/>
          <p:nvPr/>
        </p:nvSpPr>
        <p:spPr>
          <a:xfrm>
            <a:off x="7792278" y="365126"/>
            <a:ext cx="1020418" cy="369332"/>
          </a:xfrm>
          <a:prstGeom prst="rect">
            <a:avLst/>
          </a:prstGeom>
          <a:noFill/>
        </p:spPr>
        <p:txBody>
          <a:bodyPr wrap="square" rtlCol="0">
            <a:spAutoFit/>
          </a:bodyPr>
          <a:lstStyle/>
          <a:p>
            <a:r>
              <a:rPr lang="en-US" dirty="0">
                <a:solidFill>
                  <a:srgbClr val="13958E"/>
                </a:solidFill>
              </a:rPr>
              <a:t>75 staff</a:t>
            </a:r>
          </a:p>
        </p:txBody>
      </p:sp>
      <p:sp>
        <p:nvSpPr>
          <p:cNvPr id="7" name="TextBox 6">
            <a:extLst>
              <a:ext uri="{FF2B5EF4-FFF2-40B4-BE49-F238E27FC236}">
                <a16:creationId xmlns:a16="http://schemas.microsoft.com/office/drawing/2014/main" id="{C1EF27E4-C7BB-4062-B21C-1763BCB405FB}"/>
              </a:ext>
            </a:extLst>
          </p:cNvPr>
          <p:cNvSpPr txBox="1"/>
          <p:nvPr/>
        </p:nvSpPr>
        <p:spPr>
          <a:xfrm>
            <a:off x="7182680" y="6488668"/>
            <a:ext cx="1630016" cy="369332"/>
          </a:xfrm>
          <a:prstGeom prst="rect">
            <a:avLst/>
          </a:prstGeom>
          <a:noFill/>
        </p:spPr>
        <p:txBody>
          <a:bodyPr wrap="square" rtlCol="0">
            <a:spAutoFit/>
          </a:bodyPr>
          <a:lstStyle/>
          <a:p>
            <a:r>
              <a:rPr lang="en-US" dirty="0">
                <a:solidFill>
                  <a:srgbClr val="13958E"/>
                </a:solidFill>
              </a:rPr>
              <a:t>30 SUDCS staff</a:t>
            </a:r>
          </a:p>
        </p:txBody>
      </p:sp>
      <p:pic>
        <p:nvPicPr>
          <p:cNvPr id="5" name="Picture 4">
            <a:extLst>
              <a:ext uri="{FF2B5EF4-FFF2-40B4-BE49-F238E27FC236}">
                <a16:creationId xmlns:a16="http://schemas.microsoft.com/office/drawing/2014/main" id="{DE4B8AB3-D933-49A9-A897-CE9AACA0EEFA}"/>
              </a:ext>
            </a:extLst>
          </p:cNvPr>
          <p:cNvPicPr>
            <a:picLocks noChangeAspect="1"/>
          </p:cNvPicPr>
          <p:nvPr/>
        </p:nvPicPr>
        <p:blipFill>
          <a:blip r:embed="rId2"/>
          <a:stretch>
            <a:fillRect/>
          </a:stretch>
        </p:blipFill>
        <p:spPr>
          <a:xfrm>
            <a:off x="408171" y="1085072"/>
            <a:ext cx="8327657" cy="4462191"/>
          </a:xfrm>
          <a:prstGeom prst="rect">
            <a:avLst/>
          </a:prstGeom>
        </p:spPr>
      </p:pic>
    </p:spTree>
    <p:extLst>
      <p:ext uri="{BB962C8B-B14F-4D97-AF65-F5344CB8AC3E}">
        <p14:creationId xmlns:p14="http://schemas.microsoft.com/office/powerpoint/2010/main" val="756702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7792B7-528A-4EE6-B24A-6DF923200D7E}"/>
              </a:ext>
            </a:extLst>
          </p:cNvPr>
          <p:cNvSpPr txBox="1">
            <a:spLocks/>
          </p:cNvSpPr>
          <p:nvPr/>
        </p:nvSpPr>
        <p:spPr>
          <a:xfrm>
            <a:off x="628650" y="312118"/>
            <a:ext cx="7886700" cy="748057"/>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3600" dirty="0"/>
              <a:t>ORGANIZATIONAL CHART “NOW” </a:t>
            </a:r>
            <a:endParaRPr lang="en-US" sz="2400" dirty="0"/>
          </a:p>
        </p:txBody>
      </p:sp>
      <p:sp>
        <p:nvSpPr>
          <p:cNvPr id="7" name="Content Placeholder 5">
            <a:extLst>
              <a:ext uri="{FF2B5EF4-FFF2-40B4-BE49-F238E27FC236}">
                <a16:creationId xmlns:a16="http://schemas.microsoft.com/office/drawing/2014/main" id="{E3C5AFD1-8EB4-439B-B210-C17F9958AEB0}"/>
              </a:ext>
            </a:extLst>
          </p:cNvPr>
          <p:cNvSpPr txBox="1">
            <a:spLocks/>
          </p:cNvSpPr>
          <p:nvPr/>
        </p:nvSpPr>
        <p:spPr>
          <a:xfrm>
            <a:off x="628650" y="976035"/>
            <a:ext cx="7886700" cy="3940522"/>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b="0" i="0" kern="1200">
                <a:solidFill>
                  <a:schemeClr val="accent4"/>
                </a:solidFill>
                <a:latin typeface="Memphis Medium" charset="0"/>
                <a:ea typeface="Memphis Medium" charset="0"/>
                <a:cs typeface="Memphis Medium" charset="0"/>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Memphis Medium" charset="0"/>
                <a:ea typeface="Memphis Medium" charset="0"/>
                <a:cs typeface="Memphis Medium" charset="0"/>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Memphis Medium" charset="0"/>
                <a:ea typeface="Memphis Medium" charset="0"/>
                <a:cs typeface="Memphis Medium"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Memphis Medium" charset="0"/>
                <a:ea typeface="Memphis Medium" charset="0"/>
                <a:cs typeface="Memphis Medium"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Memphis Medium" charset="0"/>
                <a:ea typeface="Memphis Medium" charset="0"/>
                <a:cs typeface="Memphis Medium"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fontAlgn="base"/>
            <a:endParaRPr lang="en-US" dirty="0"/>
          </a:p>
          <a:p>
            <a:pPr marL="0" indent="0">
              <a:buFont typeface="Arial"/>
              <a:buNone/>
            </a:pPr>
            <a:endParaRPr lang="en-US" dirty="0"/>
          </a:p>
        </p:txBody>
      </p:sp>
      <p:sp>
        <p:nvSpPr>
          <p:cNvPr id="4" name="TextBox 3">
            <a:extLst>
              <a:ext uri="{FF2B5EF4-FFF2-40B4-BE49-F238E27FC236}">
                <a16:creationId xmlns:a16="http://schemas.microsoft.com/office/drawing/2014/main" id="{2DA3E8FE-F516-4F41-B3BD-ED03A64DE823}"/>
              </a:ext>
            </a:extLst>
          </p:cNvPr>
          <p:cNvSpPr txBox="1"/>
          <p:nvPr/>
        </p:nvSpPr>
        <p:spPr>
          <a:xfrm>
            <a:off x="3233530" y="5685183"/>
            <a:ext cx="3498574" cy="1261884"/>
          </a:xfrm>
          <a:prstGeom prst="rect">
            <a:avLst/>
          </a:prstGeom>
          <a:noFill/>
        </p:spPr>
        <p:txBody>
          <a:bodyPr wrap="square" rtlCol="0">
            <a:spAutoFit/>
          </a:bodyPr>
          <a:lstStyle/>
          <a:p>
            <a:r>
              <a:rPr lang="en-US" sz="2000" b="1" dirty="0">
                <a:solidFill>
                  <a:srgbClr val="13958E"/>
                </a:solidFill>
              </a:rPr>
              <a:t>25% </a:t>
            </a:r>
            <a:r>
              <a:rPr lang="en-US" dirty="0">
                <a:solidFill>
                  <a:srgbClr val="13958E"/>
                </a:solidFill>
              </a:rPr>
              <a:t>of staff have started a new position within the last 90 days.  </a:t>
            </a:r>
          </a:p>
          <a:p>
            <a:r>
              <a:rPr lang="en-US" sz="2000" b="1" dirty="0">
                <a:solidFill>
                  <a:srgbClr val="13958E"/>
                </a:solidFill>
              </a:rPr>
              <a:t>80% </a:t>
            </a:r>
            <a:r>
              <a:rPr lang="en-US" dirty="0">
                <a:solidFill>
                  <a:srgbClr val="13958E"/>
                </a:solidFill>
              </a:rPr>
              <a:t>of Senior Staff have a new role.</a:t>
            </a:r>
          </a:p>
        </p:txBody>
      </p:sp>
      <p:sp>
        <p:nvSpPr>
          <p:cNvPr id="8" name="TextBox 7">
            <a:extLst>
              <a:ext uri="{FF2B5EF4-FFF2-40B4-BE49-F238E27FC236}">
                <a16:creationId xmlns:a16="http://schemas.microsoft.com/office/drawing/2014/main" id="{E307DCCB-9D9D-45B9-A1A3-080CFDF9FEAA}"/>
              </a:ext>
            </a:extLst>
          </p:cNvPr>
          <p:cNvSpPr txBox="1"/>
          <p:nvPr/>
        </p:nvSpPr>
        <p:spPr>
          <a:xfrm>
            <a:off x="7792278" y="365126"/>
            <a:ext cx="1020418" cy="369332"/>
          </a:xfrm>
          <a:prstGeom prst="rect">
            <a:avLst/>
          </a:prstGeom>
          <a:noFill/>
        </p:spPr>
        <p:txBody>
          <a:bodyPr wrap="square" rtlCol="0">
            <a:spAutoFit/>
          </a:bodyPr>
          <a:lstStyle/>
          <a:p>
            <a:r>
              <a:rPr lang="en-US" dirty="0">
                <a:solidFill>
                  <a:srgbClr val="13958E"/>
                </a:solidFill>
              </a:rPr>
              <a:t>35 staff</a:t>
            </a:r>
          </a:p>
        </p:txBody>
      </p:sp>
      <p:pic>
        <p:nvPicPr>
          <p:cNvPr id="3" name="Picture 2">
            <a:extLst>
              <a:ext uri="{FF2B5EF4-FFF2-40B4-BE49-F238E27FC236}">
                <a16:creationId xmlns:a16="http://schemas.microsoft.com/office/drawing/2014/main" id="{141F59C3-AF7A-44B1-800E-256424791000}"/>
              </a:ext>
            </a:extLst>
          </p:cNvPr>
          <p:cNvPicPr>
            <a:picLocks noChangeAspect="1"/>
          </p:cNvPicPr>
          <p:nvPr/>
        </p:nvPicPr>
        <p:blipFill>
          <a:blip r:embed="rId2"/>
          <a:stretch>
            <a:fillRect/>
          </a:stretch>
        </p:blipFill>
        <p:spPr>
          <a:xfrm>
            <a:off x="331304" y="787466"/>
            <a:ext cx="8481392" cy="6077532"/>
          </a:xfrm>
          <a:prstGeom prst="rect">
            <a:avLst/>
          </a:prstGeom>
        </p:spPr>
      </p:pic>
    </p:spTree>
    <p:extLst>
      <p:ext uri="{BB962C8B-B14F-4D97-AF65-F5344CB8AC3E}">
        <p14:creationId xmlns:p14="http://schemas.microsoft.com/office/powerpoint/2010/main" val="1539868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BF327-AD68-4A0C-B007-0A4B46A1704C}"/>
              </a:ext>
            </a:extLst>
          </p:cNvPr>
          <p:cNvPicPr>
            <a:picLocks noChangeAspect="1"/>
          </p:cNvPicPr>
          <p:nvPr/>
        </p:nvPicPr>
        <p:blipFill rotWithShape="1">
          <a:blip r:embed="rId2"/>
          <a:srcRect r="1246"/>
          <a:stretch/>
        </p:blipFill>
        <p:spPr>
          <a:xfrm>
            <a:off x="734529" y="680323"/>
            <a:ext cx="7360318" cy="4849126"/>
          </a:xfrm>
          <a:prstGeom prst="rect">
            <a:avLst/>
          </a:prstGeom>
        </p:spPr>
      </p:pic>
      <p:sp>
        <p:nvSpPr>
          <p:cNvPr id="2" name="Title 1">
            <a:extLst>
              <a:ext uri="{FF2B5EF4-FFF2-40B4-BE49-F238E27FC236}">
                <a16:creationId xmlns:a16="http://schemas.microsoft.com/office/drawing/2014/main" id="{1368FDA3-E62D-4B48-8E33-4CCC9C929A87}"/>
              </a:ext>
            </a:extLst>
          </p:cNvPr>
          <p:cNvSpPr txBox="1">
            <a:spLocks/>
          </p:cNvSpPr>
          <p:nvPr/>
        </p:nvSpPr>
        <p:spPr>
          <a:xfrm>
            <a:off x="522772" y="313514"/>
            <a:ext cx="7886700" cy="748057"/>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3600" dirty="0"/>
              <a:t>NCHC Timeline 1997-2009 </a:t>
            </a:r>
            <a:endParaRPr lang="en-US" sz="2400" dirty="0"/>
          </a:p>
        </p:txBody>
      </p:sp>
      <p:sp>
        <p:nvSpPr>
          <p:cNvPr id="6" name="Title 1">
            <a:extLst>
              <a:ext uri="{FF2B5EF4-FFF2-40B4-BE49-F238E27FC236}">
                <a16:creationId xmlns:a16="http://schemas.microsoft.com/office/drawing/2014/main" id="{BF36709E-AA15-4632-A756-931C4D5AADA6}"/>
              </a:ext>
            </a:extLst>
          </p:cNvPr>
          <p:cNvSpPr txBox="1">
            <a:spLocks/>
          </p:cNvSpPr>
          <p:nvPr/>
        </p:nvSpPr>
        <p:spPr>
          <a:xfrm>
            <a:off x="3360620" y="839580"/>
            <a:ext cx="7886700" cy="748057"/>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1800" dirty="0"/>
              <a:t>1-12 employees</a:t>
            </a:r>
          </a:p>
        </p:txBody>
      </p:sp>
    </p:spTree>
    <p:extLst>
      <p:ext uri="{BB962C8B-B14F-4D97-AF65-F5344CB8AC3E}">
        <p14:creationId xmlns:p14="http://schemas.microsoft.com/office/powerpoint/2010/main" val="2727062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00AE41-C005-491D-B10D-9BB87CDEFC3C}"/>
              </a:ext>
            </a:extLst>
          </p:cNvPr>
          <p:cNvPicPr>
            <a:picLocks noChangeAspect="1"/>
          </p:cNvPicPr>
          <p:nvPr/>
        </p:nvPicPr>
        <p:blipFill>
          <a:blip r:embed="rId2"/>
          <a:stretch>
            <a:fillRect/>
          </a:stretch>
        </p:blipFill>
        <p:spPr>
          <a:xfrm>
            <a:off x="413886" y="478542"/>
            <a:ext cx="8547234" cy="6379458"/>
          </a:xfrm>
          <a:prstGeom prst="rect">
            <a:avLst/>
          </a:prstGeom>
        </p:spPr>
      </p:pic>
      <p:sp>
        <p:nvSpPr>
          <p:cNvPr id="2" name="Title 1">
            <a:extLst>
              <a:ext uri="{FF2B5EF4-FFF2-40B4-BE49-F238E27FC236}">
                <a16:creationId xmlns:a16="http://schemas.microsoft.com/office/drawing/2014/main" id="{1368FDA3-E62D-4B48-8E33-4CCC9C929A87}"/>
              </a:ext>
            </a:extLst>
          </p:cNvPr>
          <p:cNvSpPr txBox="1">
            <a:spLocks/>
          </p:cNvSpPr>
          <p:nvPr/>
        </p:nvSpPr>
        <p:spPr>
          <a:xfrm>
            <a:off x="522772" y="313514"/>
            <a:ext cx="7886700" cy="748057"/>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3600" dirty="0"/>
              <a:t>Timeline 2010-2016 </a:t>
            </a:r>
            <a:endParaRPr lang="en-US" sz="2400" dirty="0"/>
          </a:p>
        </p:txBody>
      </p:sp>
      <p:sp>
        <p:nvSpPr>
          <p:cNvPr id="8" name="Title 1">
            <a:extLst>
              <a:ext uri="{FF2B5EF4-FFF2-40B4-BE49-F238E27FC236}">
                <a16:creationId xmlns:a16="http://schemas.microsoft.com/office/drawing/2014/main" id="{65A105DB-ED6E-4F38-8A9B-E2EF089CF6CB}"/>
              </a:ext>
            </a:extLst>
          </p:cNvPr>
          <p:cNvSpPr txBox="1">
            <a:spLocks/>
          </p:cNvSpPr>
          <p:nvPr/>
        </p:nvSpPr>
        <p:spPr>
          <a:xfrm>
            <a:off x="3524249" y="687542"/>
            <a:ext cx="7886700" cy="748057"/>
          </a:xfrm>
          <a:prstGeom prst="rect">
            <a:avLst/>
          </a:prstGeom>
        </p:spPr>
        <p:txBody>
          <a:bodyPr/>
          <a:lstStyle>
            <a:lvl1pPr algn="l" defTabSz="685800" rtl="0" eaLnBrk="1" latinLnBrk="0" hangingPunct="1">
              <a:lnSpc>
                <a:spcPct val="90000"/>
              </a:lnSpc>
              <a:spcBef>
                <a:spcPct val="0"/>
              </a:spcBef>
              <a:buNone/>
              <a:defRPr sz="4800" b="1" i="0" kern="1200">
                <a:solidFill>
                  <a:srgbClr val="C5CFA2"/>
                </a:solidFill>
                <a:latin typeface="Memphis" charset="0"/>
                <a:ea typeface="Memphis" charset="0"/>
                <a:cs typeface="Memphis" charset="0"/>
              </a:defRPr>
            </a:lvl1pPr>
          </a:lstStyle>
          <a:p>
            <a:pPr algn="ctr"/>
            <a:r>
              <a:rPr lang="en-US" sz="1800" dirty="0"/>
              <a:t>12-16 employees</a:t>
            </a:r>
          </a:p>
        </p:txBody>
      </p:sp>
    </p:spTree>
    <p:extLst>
      <p:ext uri="{BB962C8B-B14F-4D97-AF65-F5344CB8AC3E}">
        <p14:creationId xmlns:p14="http://schemas.microsoft.com/office/powerpoint/2010/main" val="2639801018"/>
      </p:ext>
    </p:extLst>
  </p:cSld>
  <p:clrMapOvr>
    <a:masterClrMapping/>
  </p:clrMapOvr>
</p:sld>
</file>

<file path=ppt/theme/theme1.xml><?xml version="1.0" encoding="utf-8"?>
<a:theme xmlns:a="http://schemas.openxmlformats.org/drawingml/2006/main" name="Office Theme">
  <a:themeElements>
    <a:clrScheme name="Custom 6">
      <a:dk1>
        <a:srgbClr val="5E6738"/>
      </a:dk1>
      <a:lt1>
        <a:srgbClr val="FEFFFF"/>
      </a:lt1>
      <a:dk2>
        <a:srgbClr val="C26B25"/>
      </a:dk2>
      <a:lt2>
        <a:srgbClr val="C0C99A"/>
      </a:lt2>
      <a:accent1>
        <a:srgbClr val="9DB527"/>
      </a:accent1>
      <a:accent2>
        <a:srgbClr val="51664D"/>
      </a:accent2>
      <a:accent3>
        <a:srgbClr val="AB912F"/>
      </a:accent3>
      <a:accent4>
        <a:srgbClr val="C26B25"/>
      </a:accent4>
      <a:accent5>
        <a:srgbClr val="13958D"/>
      </a:accent5>
      <a:accent6>
        <a:srgbClr val="9DB527"/>
      </a:accent6>
      <a:hlink>
        <a:srgbClr val="51664D"/>
      </a:hlink>
      <a:folHlink>
        <a:srgbClr val="51664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324A0571CAF946B2FF573A8D166429" ma:contentTypeVersion="4" ma:contentTypeDescription="Create a new document." ma:contentTypeScope="" ma:versionID="37f91e7d8ca2ed06ac299bdcc8eb3bf9">
  <xsd:schema xmlns:xsd="http://www.w3.org/2001/XMLSchema" xmlns:xs="http://www.w3.org/2001/XMLSchema" xmlns:p="http://schemas.microsoft.com/office/2006/metadata/properties" xmlns:ns2="010cc707-9fb0-4541-ba02-e467fd238f12" xmlns:ns3="369a8291-2e2d-493b-a42c-26ffe3ebcd4f" targetNamespace="http://schemas.microsoft.com/office/2006/metadata/properties" ma:root="true" ma:fieldsID="ba3fbfd87d96a9d9740c96b56ed2b000" ns2:_="" ns3:_="">
    <xsd:import namespace="010cc707-9fb0-4541-ba02-e467fd238f12"/>
    <xsd:import namespace="369a8291-2e2d-493b-a42c-26ffe3ebcd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0cc707-9fb0-4541-ba02-e467fd238f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9a8291-2e2d-493b-a42c-26ffe3ebcd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6A5E0C-869D-4BA1-BDB7-F1D3F3DEA53D}">
  <ds:schemaRefs>
    <ds:schemaRef ds:uri="http://schemas.microsoft.com/sharepoint/v3/contenttype/forms"/>
  </ds:schemaRefs>
</ds:datastoreItem>
</file>

<file path=customXml/itemProps2.xml><?xml version="1.0" encoding="utf-8"?>
<ds:datastoreItem xmlns:ds="http://schemas.openxmlformats.org/officeDocument/2006/customXml" ds:itemID="{722A54B5-8162-4EB0-8CA7-877B002C0BD7}">
  <ds:schemaRefs>
    <ds:schemaRef ds:uri="http://schemas.microsoft.com/office/2006/documentManagement/types"/>
    <ds:schemaRef ds:uri="aa6296e2-e736-4b26-a807-c8a4cb4f075d"/>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http://purl.org/dc/elements/1.1/"/>
    <ds:schemaRef ds:uri="328876a8-e21e-4356-8412-d54b78b8f3a9"/>
    <ds:schemaRef ds:uri="http://purl.org/dc/dcmitype/"/>
    <ds:schemaRef ds:uri="http://purl.org/dc/terms/"/>
  </ds:schemaRefs>
</ds:datastoreItem>
</file>

<file path=customXml/itemProps3.xml><?xml version="1.0" encoding="utf-8"?>
<ds:datastoreItem xmlns:ds="http://schemas.openxmlformats.org/officeDocument/2006/customXml" ds:itemID="{EE1FF51B-D9A9-4089-91B5-DD6A0DF1A013}"/>
</file>

<file path=docProps/app.xml><?xml version="1.0" encoding="utf-8"?>
<Properties xmlns="http://schemas.openxmlformats.org/officeDocument/2006/extended-properties" xmlns:vt="http://schemas.openxmlformats.org/officeDocument/2006/docPropsVTypes">
  <Template/>
  <TotalTime>14951</TotalTime>
  <Words>1526</Words>
  <Application>Microsoft Office PowerPoint</Application>
  <PresentationFormat>On-screen Show (4:3)</PresentationFormat>
  <Paragraphs>147</Paragraphs>
  <Slides>32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Memphis</vt:lpstr>
      <vt:lpstr>Memphis Medium</vt:lpstr>
      <vt:lpstr>Myriad Pro</vt:lpstr>
      <vt:lpstr>Wingdings</vt:lpstr>
      <vt:lpstr>Office Theme</vt:lpstr>
      <vt:lpstr>North Country Health Consortium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Northern New Hampshire Area Health Education Center (NNH AHEC) Established in April 1999 </vt:lpstr>
      <vt:lpstr>Region 7 Integrated Delivery Network  January 2016-December 31, 2020 </vt:lpstr>
      <vt:lpstr>Public Health</vt:lpstr>
      <vt:lpstr>Public Health</vt:lpstr>
      <vt:lpstr>Public Health Response</vt:lpstr>
      <vt:lpstr>Public Health Emergency</vt:lpstr>
      <vt:lpstr>Public Health: Oral Health</vt:lpstr>
      <vt:lpstr>Community Health Workers</vt:lpstr>
      <vt:lpstr>PowerPoint Presentation</vt:lpstr>
      <vt:lpstr>PowerPoint Presentation</vt:lpstr>
      <vt:lpstr>PowerPoint Presentation</vt:lpstr>
      <vt:lpstr>Substance Misuse Prevention Programs</vt:lpstr>
      <vt:lpstr>Regional Prevention Network</vt:lpstr>
      <vt:lpstr>Student Assistance Program</vt:lpstr>
      <vt:lpstr>Continuum of Care Program</vt:lpstr>
      <vt:lpstr>Drug Free Communities (DFC) Program</vt:lpstr>
      <vt:lpstr>Youth Activities</vt:lpstr>
      <vt:lpstr>Young Adult Strategies</vt:lpstr>
      <vt:lpstr>Drug Treatment Court of Grafton County</vt:lpstr>
      <vt:lpstr>Substance Use Disorder Clinical Services</vt:lpstr>
      <vt:lpstr>For more information please visit our website at: NCHCNH.org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Jodie Lapchick</dc:creator>
  <cp:lastModifiedBy>Becky McEnany</cp:lastModifiedBy>
  <cp:revision>81</cp:revision>
  <cp:lastPrinted>2018-10-18T20:08:20Z</cp:lastPrinted>
  <dcterms:created xsi:type="dcterms:W3CDTF">2017-06-07T20:10:58Z</dcterms:created>
  <dcterms:modified xsi:type="dcterms:W3CDTF">2021-06-08T18:45:49Z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0x01010086324A0571CAF946B2FF573A8D166429</vt:lpwstr>
  </property>
</Properties>
</file>