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87" r:id="rId3"/>
    <p:sldId id="262" r:id="rId4"/>
    <p:sldId id="257" r:id="rId5"/>
    <p:sldId id="260" r:id="rId6"/>
    <p:sldId id="263" r:id="rId7"/>
    <p:sldId id="281" r:id="rId8"/>
    <p:sldId id="282" r:id="rId9"/>
    <p:sldId id="283" r:id="rId10"/>
    <p:sldId id="284" r:id="rId11"/>
    <p:sldId id="285" r:id="rId12"/>
    <p:sldId id="279" r:id="rId13"/>
    <p:sldId id="280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DB4B9-307E-4E7F-91CC-9E37797EA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35001" cy="3255264"/>
          </a:xfrm>
        </p:spPr>
        <p:txBody>
          <a:bodyPr>
            <a:normAutofit/>
          </a:bodyPr>
          <a:lstStyle/>
          <a:p>
            <a:r>
              <a:rPr lang="en-US" dirty="0"/>
              <a:t>NCHC</a:t>
            </a:r>
            <a:br>
              <a:rPr lang="en-US" dirty="0"/>
            </a:br>
            <a:r>
              <a:rPr lang="en-US" b="1" i="1" dirty="0"/>
              <a:t>DRAFT</a:t>
            </a:r>
            <a:r>
              <a:rPr lang="en-US" i="1" dirty="0"/>
              <a:t> </a:t>
            </a:r>
            <a:r>
              <a:rPr lang="en-US" dirty="0"/>
              <a:t>Strategic Plan</a:t>
            </a:r>
            <a:br>
              <a:rPr lang="en-US" dirty="0"/>
            </a:br>
            <a:r>
              <a:rPr lang="en-US" dirty="0"/>
              <a:t>Fiscal Years 2022-2023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48361-6043-4DDB-A586-560C89BBA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48814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Presented to the NCHC Board of Directors and staff</a:t>
            </a:r>
            <a:br>
              <a:rPr lang="en-US" i="1" dirty="0"/>
            </a:br>
            <a:r>
              <a:rPr lang="en-US" i="1" dirty="0"/>
              <a:t>By the Strategic Planning Working Group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June 8 and 11, 2021</a:t>
            </a:r>
          </a:p>
          <a:p>
            <a:r>
              <a:rPr lang="en-US" i="1" dirty="0"/>
              <a:t>Accompanied by Supplemental Materials</a:t>
            </a:r>
          </a:p>
        </p:txBody>
      </p:sp>
    </p:spTree>
    <p:extLst>
      <p:ext uri="{BB962C8B-B14F-4D97-AF65-F5344CB8AC3E}">
        <p14:creationId xmlns:p14="http://schemas.microsoft.com/office/powerpoint/2010/main" val="3033631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B65ED3-2DA9-44DB-A747-68945A6B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14230"/>
              </p:ext>
            </p:extLst>
          </p:nvPr>
        </p:nvGraphicFramePr>
        <p:xfrm>
          <a:off x="231229" y="525518"/>
          <a:ext cx="11540358" cy="5696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4087">
                  <a:extLst>
                    <a:ext uri="{9D8B030D-6E8A-4147-A177-3AD203B41FA5}">
                      <a16:colId xmlns:a16="http://schemas.microsoft.com/office/drawing/2014/main" val="3923391324"/>
                    </a:ext>
                  </a:extLst>
                </a:gridCol>
                <a:gridCol w="5036271">
                  <a:extLst>
                    <a:ext uri="{9D8B030D-6E8A-4147-A177-3AD203B41FA5}">
                      <a16:colId xmlns:a16="http://schemas.microsoft.com/office/drawing/2014/main" val="3353850034"/>
                    </a:ext>
                  </a:extLst>
                </a:gridCol>
              </a:tblGrid>
              <a:tr h="5096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Community Needs  &amp; Programming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effectLst/>
                        </a:rPr>
                        <a:t>Intended Outcome or Impact 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7585644"/>
                  </a:ext>
                </a:extLst>
              </a:tr>
              <a:tr h="230862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1. Prioritize long-term program areas and determine how to assess and address public health emerging needs.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1.a Improving the region's health status through directed programming and recognizing emerging health needs.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38243923"/>
                  </a:ext>
                </a:extLst>
              </a:tr>
              <a:tr h="1169303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2. Enter into strategic partnerships to strengthen NCHC's work.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2.a  Multiply our impact through partnerships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4951982"/>
                  </a:ext>
                </a:extLst>
              </a:tr>
              <a:tr h="170898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3. Determine organizational priorities (specific program areas, training and education, advocacy, etc)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3.a Focused and effective programming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55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56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A61F8F-656D-47C7-8B1A-342273581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0055"/>
              </p:ext>
            </p:extLst>
          </p:nvPr>
        </p:nvGraphicFramePr>
        <p:xfrm>
          <a:off x="618977" y="773723"/>
          <a:ext cx="10860259" cy="5878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786">
                  <a:extLst>
                    <a:ext uri="{9D8B030D-6E8A-4147-A177-3AD203B41FA5}">
                      <a16:colId xmlns:a16="http://schemas.microsoft.com/office/drawing/2014/main" val="3554015530"/>
                    </a:ext>
                  </a:extLst>
                </a:gridCol>
                <a:gridCol w="4739473">
                  <a:extLst>
                    <a:ext uri="{9D8B030D-6E8A-4147-A177-3AD203B41FA5}">
                      <a16:colId xmlns:a16="http://schemas.microsoft.com/office/drawing/2014/main" val="2379263092"/>
                    </a:ext>
                  </a:extLst>
                </a:gridCol>
              </a:tblGrid>
              <a:tr h="620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Communication</a:t>
                      </a:r>
                      <a:endParaRPr lang="en-US" sz="3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effectLst/>
                        </a:rPr>
                        <a:t>Intended Outcome or Impact 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9013054"/>
                  </a:ext>
                </a:extLst>
              </a:tr>
              <a:tr h="1970997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 Use NCHC's voice as North Country Public Health expert to promote public health messaging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1.a Improve the region's health status through directed public health messaging</a:t>
                      </a:r>
                    </a:p>
                    <a:p>
                      <a:pPr algn="l" fontAlgn="t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628057"/>
                  </a:ext>
                </a:extLst>
              </a:tr>
              <a:tr h="2810497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2. Maintain strong regional, state, and national presence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2.a Promote the voice for rural health, bringing resources to the North Country, educate about our programs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574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91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DC2F-3BDD-43F7-B734-F4489D10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F235-E089-43B9-B30A-236DBE8B9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What are your thoughts?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What did we miss?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could be improved?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None/>
              <a:tabLst/>
              <a:defRPr/>
            </a:pPr>
            <a:endParaRPr lang="en-US" sz="2800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Do these goals reflect your vision of the challenges and desired outcomes for the next three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35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8F2B2E-0CB0-44A3-BE4B-FB694399B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spc="0" dirty="0"/>
              <a:t>Thank you for helping us fine-tune the SP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3A3E3EE-B19F-4A75-B33D-F7A43575E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593819" cy="914400"/>
          </a:xfrm>
        </p:spPr>
        <p:txBody>
          <a:bodyPr>
            <a:normAutofit/>
          </a:bodyPr>
          <a:lstStyle/>
          <a:p>
            <a:r>
              <a:rPr lang="en-US" i="1" dirty="0"/>
              <a:t>The Strategic Planning Working Group will  process your feedback and return with a final draft for review and a Board vote in July.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B415A-8C9A-485B-BCFF-D0C23326D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  <a:br>
              <a:rPr lang="en-US" dirty="0"/>
            </a:br>
            <a:r>
              <a:rPr lang="en-US" dirty="0"/>
              <a:t>(tested with staff and board and modified with input)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C1BC-5429-4755-8123-452AF812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A Vision Statement represents a desired future (in 10-15 years)…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2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“A strong public health system through which all residents of northern New Hampshire have the opportunity to access and enjoy health and wellness.”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248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3BC6-3D61-4F28-8EE8-E95E16A5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7322C-F120-4896-938F-931A7881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430923"/>
            <a:ext cx="7629049" cy="6306207"/>
          </a:xfrm>
        </p:spPr>
        <p:txBody>
          <a:bodyPr>
            <a:noAutofit/>
          </a:bodyPr>
          <a:lstStyle/>
          <a:p>
            <a:r>
              <a:rPr lang="en-US" sz="2800" dirty="0"/>
              <a:t>Iterative process by both Board and Staff leadership to create initial draft for feedback from full staff and full board</a:t>
            </a:r>
          </a:p>
          <a:p>
            <a:r>
              <a:rPr lang="en-US" sz="2800" dirty="0"/>
              <a:t>Provides framework for Organizational and Program level workplans and decision making for next 2 years</a:t>
            </a:r>
          </a:p>
          <a:p>
            <a:r>
              <a:rPr lang="en-US" sz="2800" dirty="0"/>
              <a:t>Provides guidance to respond to new opportunities and challenges as they arise</a:t>
            </a:r>
          </a:p>
          <a:p>
            <a:r>
              <a:rPr lang="en-US" sz="2800" dirty="0"/>
              <a:t>Frequent review allows for rapid course correction  as needed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995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E241-4B6A-4D00-8D40-1CA452DC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 Working Group</a:t>
            </a:r>
            <a:br>
              <a:rPr lang="en-US" dirty="0"/>
            </a:br>
            <a:r>
              <a:rPr lang="en-US" dirty="0"/>
              <a:t>(SPWG)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DD250-D19B-4934-A695-9E36A93E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513" y="73107"/>
            <a:ext cx="7315200" cy="67026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SPWG Board Leadership</a:t>
            </a:r>
          </a:p>
          <a:p>
            <a:r>
              <a:rPr lang="en-US" dirty="0"/>
              <a:t>Mike Lee</a:t>
            </a:r>
          </a:p>
          <a:p>
            <a:r>
              <a:rPr lang="en-US" dirty="0"/>
              <a:t>Tara MacKillop</a:t>
            </a:r>
          </a:p>
          <a:p>
            <a:r>
              <a:rPr lang="en-US" dirty="0"/>
              <a:t>Suzanne Gaetjens-Oleson</a:t>
            </a:r>
          </a:p>
          <a:p>
            <a:r>
              <a:rPr lang="en-US" dirty="0"/>
              <a:t>Ken Gordon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SPWG NCHC Leadership</a:t>
            </a:r>
            <a:endParaRPr lang="en-US" dirty="0"/>
          </a:p>
          <a:p>
            <a:r>
              <a:rPr lang="en-US" dirty="0"/>
              <a:t>Becky McEnany</a:t>
            </a:r>
          </a:p>
          <a:p>
            <a:r>
              <a:rPr lang="en-US" dirty="0"/>
              <a:t>Francine Morgan</a:t>
            </a:r>
          </a:p>
          <a:p>
            <a:r>
              <a:rPr lang="en-US" dirty="0"/>
              <a:t>Cathy Roy</a:t>
            </a:r>
          </a:p>
          <a:p>
            <a:r>
              <a:rPr lang="en-US" dirty="0"/>
              <a:t>Diana Gibbs</a:t>
            </a:r>
          </a:p>
          <a:p>
            <a:r>
              <a:rPr lang="en-US" dirty="0"/>
              <a:t>Kris van Bergen-Buteau</a:t>
            </a:r>
          </a:p>
          <a:p>
            <a:r>
              <a:rPr lang="en-US" dirty="0"/>
              <a:t>Carol Hemenway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SPWG Consultant and Strategic Plan Facilitator</a:t>
            </a:r>
            <a:endParaRPr lang="en-US" dirty="0"/>
          </a:p>
          <a:p>
            <a:r>
              <a:rPr lang="en-US" dirty="0"/>
              <a:t>Mary Lou Krambeer</a:t>
            </a:r>
          </a:p>
        </p:txBody>
      </p:sp>
    </p:spTree>
    <p:extLst>
      <p:ext uri="{BB962C8B-B14F-4D97-AF65-F5344CB8AC3E}">
        <p14:creationId xmlns:p14="http://schemas.microsoft.com/office/powerpoint/2010/main" val="45290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F7A7-501A-4D07-A54C-E6BBFDEF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Strategic Priority Funnel</a:t>
            </a:r>
            <a:br>
              <a:rPr lang="en-US" dirty="0"/>
            </a:br>
            <a:br>
              <a:rPr lang="en-US" dirty="0"/>
            </a:br>
            <a:r>
              <a:rPr lang="en-US" sz="3200" i="1" dirty="0"/>
              <a:t>sift &amp; sort questions</a:t>
            </a:r>
            <a:br>
              <a:rPr lang="en-US" dirty="0"/>
            </a:br>
            <a:r>
              <a:rPr lang="en-US" sz="3200" i="1" dirty="0"/>
              <a:t>create drafts</a:t>
            </a:r>
            <a:br>
              <a:rPr lang="en-US" sz="3200" i="1" dirty="0"/>
            </a:br>
            <a:r>
              <a:rPr lang="en-US" sz="3200" i="1" dirty="0"/>
              <a:t>cull drafts</a:t>
            </a:r>
            <a:br>
              <a:rPr lang="en-US" sz="3200" i="1" dirty="0"/>
            </a:br>
            <a:r>
              <a:rPr lang="en-US" sz="3200" i="1" dirty="0"/>
              <a:t>circulate drafts</a:t>
            </a:r>
            <a:br>
              <a:rPr lang="en-US" sz="3200" i="1" dirty="0"/>
            </a:br>
            <a:r>
              <a:rPr lang="en-US" sz="3200" i="1" dirty="0"/>
              <a:t>edit drafts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595E-1A90-4157-95C5-D1575059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407963"/>
            <a:ext cx="7609969" cy="5936565"/>
          </a:xfrm>
        </p:spPr>
        <p:txBody>
          <a:bodyPr>
            <a:normAutofit/>
          </a:bodyPr>
          <a:lstStyle/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Our work to date:  </a:t>
            </a:r>
            <a:r>
              <a:rPr lang="en-US" sz="2800" dirty="0">
                <a:ea typeface="Times New Roman" panose="02020603050405020304" pitchFamily="18" charset="0"/>
              </a:rPr>
              <a:t>Pursued a 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WOT analysis, identified 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86 </a:t>
            </a:r>
            <a:r>
              <a:rPr lang="en-US" sz="2800" b="1" i="1" dirty="0">
                <a:ea typeface="Times New Roman" panose="02020603050405020304" pitchFamily="18" charset="0"/>
              </a:rPr>
              <a:t>key 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questions &amp; challenges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; narrowed down topics to 5 categories, and created 11 high level goals)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457200" marR="0" lvl="3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1714500" algn="l"/>
              </a:tabLst>
            </a:pP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685800" marR="0" lvl="3" indent="-228600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0" algn="l"/>
              </a:tabLst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lowchart: Merge 3">
            <a:extLst>
              <a:ext uri="{FF2B5EF4-FFF2-40B4-BE49-F238E27FC236}">
                <a16:creationId xmlns:a16="http://schemas.microsoft.com/office/drawing/2014/main" id="{D2E5D123-F270-4685-895E-045EFF042021}"/>
              </a:ext>
            </a:extLst>
          </p:cNvPr>
          <p:cNvSpPr/>
          <p:nvPr/>
        </p:nvSpPr>
        <p:spPr>
          <a:xfrm>
            <a:off x="3742005" y="2799471"/>
            <a:ext cx="7737231" cy="3650566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Strategic Priorities</a:t>
            </a:r>
            <a:endParaRPr lang="en-US" sz="2800" dirty="0"/>
          </a:p>
          <a:p>
            <a:pPr algn="ctr"/>
            <a:r>
              <a:rPr lang="en-US" sz="2800" dirty="0"/>
              <a:t>Mar: Identify possibilities</a:t>
            </a:r>
          </a:p>
          <a:p>
            <a:pPr algn="ctr"/>
            <a:r>
              <a:rPr lang="en-US" sz="2800" dirty="0"/>
              <a:t>Mar/April:  Sift &amp; Sort</a:t>
            </a:r>
          </a:p>
          <a:p>
            <a:pPr algn="ctr"/>
            <a:r>
              <a:rPr lang="en-US" sz="2800" dirty="0"/>
              <a:t>April: Propose</a:t>
            </a:r>
          </a:p>
          <a:p>
            <a:pPr algn="ctr"/>
            <a:r>
              <a:rPr lang="en-US" sz="2800" dirty="0"/>
              <a:t>May:  Test</a:t>
            </a:r>
          </a:p>
          <a:p>
            <a:pPr algn="ctr"/>
            <a:r>
              <a:rPr lang="en-US" sz="2800" dirty="0"/>
              <a:t>June: Decide</a:t>
            </a:r>
          </a:p>
          <a:p>
            <a:pPr algn="ctr"/>
            <a:r>
              <a:rPr lang="en-US" sz="2800" dirty="0"/>
              <a:t>July: SP</a:t>
            </a:r>
          </a:p>
        </p:txBody>
      </p:sp>
    </p:spTree>
    <p:extLst>
      <p:ext uri="{BB962C8B-B14F-4D97-AF65-F5344CB8AC3E}">
        <p14:creationId xmlns:p14="http://schemas.microsoft.com/office/powerpoint/2010/main" val="387051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E639-6D60-4417-B3BC-6AA4D6A4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</a:t>
            </a:r>
            <a:br>
              <a:rPr lang="en-US" dirty="0"/>
            </a:br>
            <a:r>
              <a:rPr lang="en-US" dirty="0"/>
              <a:t>Results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DCCD6-A56F-4A4F-9C7D-F05250ED2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666240" cy="5120640"/>
          </a:xfrm>
        </p:spPr>
        <p:txBody>
          <a:bodyPr>
            <a:normAutofit/>
          </a:bodyPr>
          <a:lstStyle/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dentify issues in need of attention</a:t>
            </a: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F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ocus on significant organizational goals</a:t>
            </a: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Shared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understanding of future actions &amp; plans</a:t>
            </a: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</a:rPr>
              <a:t>Momentum to prompt </a:t>
            </a:r>
            <a:r>
              <a:rPr lang="en-US" sz="2800" dirty="0">
                <a:ea typeface="Times New Roman" panose="02020603050405020304" pitchFamily="18" charset="0"/>
              </a:rPr>
              <a:t>organization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change</a:t>
            </a: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nhanced adaptive capacity, relevancy, and effectiveness</a:t>
            </a: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65760" marR="0" lvl="0" indent="-365760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A new vision statement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E639-6D60-4417-B3BC-6AA4D6A4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Pursuits</a:t>
            </a:r>
            <a:br>
              <a:rPr lang="en-US"/>
            </a:br>
            <a:r>
              <a:rPr lang="en-US"/>
              <a:t>(5 categories </a:t>
            </a:r>
            <a:r>
              <a:rPr lang="en-US" dirty="0"/>
              <a:t>and </a:t>
            </a:r>
            <a:r>
              <a:rPr lang="en-US"/>
              <a:t>11 goals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DCCD6-A56F-4A4F-9C7D-F05250ED2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666240" cy="512064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In next two fiscal years HYPER FOCUS on…</a:t>
            </a:r>
          </a:p>
          <a:p>
            <a:pPr marL="0" indent="0">
              <a:spcBef>
                <a:spcPts val="0"/>
              </a:spcBef>
              <a:buNone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Funding &amp; Financial Sustainability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Governance Board &amp; Advisory Boards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Operations &amp; Staffing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Community Needs &amp; Programming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Communication</a:t>
            </a:r>
          </a:p>
          <a:p>
            <a:pPr>
              <a:spcBef>
                <a:spcPts val="0"/>
              </a:spcBef>
              <a:tabLst>
                <a:tab pos="1828800" algn="l"/>
              </a:tabLst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8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B4AFA0-2024-48CA-BDDD-FF7DDA951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48037"/>
              </p:ext>
            </p:extLst>
          </p:nvPr>
        </p:nvGraphicFramePr>
        <p:xfrm>
          <a:off x="0" y="84086"/>
          <a:ext cx="12191999" cy="7850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8234">
                  <a:extLst>
                    <a:ext uri="{9D8B030D-6E8A-4147-A177-3AD203B41FA5}">
                      <a16:colId xmlns:a16="http://schemas.microsoft.com/office/drawing/2014/main" val="2899219177"/>
                    </a:ext>
                  </a:extLst>
                </a:gridCol>
                <a:gridCol w="6873765">
                  <a:extLst>
                    <a:ext uri="{9D8B030D-6E8A-4147-A177-3AD203B41FA5}">
                      <a16:colId xmlns:a16="http://schemas.microsoft.com/office/drawing/2014/main" val="1859224983"/>
                    </a:ext>
                  </a:extLst>
                </a:gridCol>
              </a:tblGrid>
              <a:tr h="9422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Funding/Financial Sustainability</a:t>
                      </a:r>
                      <a:endParaRPr lang="en-US" sz="3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r>
                        <a:rPr lang="en-US" sz="2800" b="1" i="1" u="none" strike="noStrike" dirty="0">
                          <a:effectLst/>
                        </a:rPr>
                        <a:t>Intended Outcome or Impact 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63827902"/>
                  </a:ext>
                </a:extLst>
              </a:tr>
              <a:tr h="3298057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 Pursue a sustainable revenue strategy that includes robust grant funding with a balance of new versatile funding opportunities.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1.a.Broader, more predictable, and sustainable revenue picture</a:t>
                      </a:r>
                    </a:p>
                    <a:p>
                      <a:pPr algn="l" fontAlgn="t"/>
                      <a:endParaRPr lang="en-US" sz="32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strike="noStrike" dirty="0">
                          <a:effectLst/>
                        </a:rPr>
                        <a:t>   1.b. Build Reserves to sustain skilled, highly valued NCHC/staff in shoulder seasons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strike="noStrike" dirty="0">
                          <a:effectLst/>
                        </a:rPr>
                        <a:t>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strike="noStrike" dirty="0">
                          <a:effectLst/>
                        </a:rPr>
                        <a:t>    1.c. Secure unrestricted income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4552670"/>
                  </a:ext>
                </a:extLst>
              </a:tr>
              <a:tr h="300551">
                <a:tc>
                  <a:txBody>
                    <a:bodyPr/>
                    <a:lstStyle/>
                    <a:p>
                      <a:pPr algn="l" fontAlgn="t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3844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9288432"/>
                  </a:ext>
                </a:extLst>
              </a:tr>
              <a:tr h="1408821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2. Determine administrative staffing model needed to support programs. 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2.a. Staffing model with reasonable expectations to meet deliverables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8863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1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E3021A-179A-4D19-AB38-D5BB18C32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75145"/>
              </p:ext>
            </p:extLst>
          </p:nvPr>
        </p:nvGraphicFramePr>
        <p:xfrm>
          <a:off x="911329" y="101442"/>
          <a:ext cx="10663310" cy="6655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9788">
                  <a:extLst>
                    <a:ext uri="{9D8B030D-6E8A-4147-A177-3AD203B41FA5}">
                      <a16:colId xmlns:a16="http://schemas.microsoft.com/office/drawing/2014/main" val="1587854349"/>
                    </a:ext>
                  </a:extLst>
                </a:gridCol>
                <a:gridCol w="4653522">
                  <a:extLst>
                    <a:ext uri="{9D8B030D-6E8A-4147-A177-3AD203B41FA5}">
                      <a16:colId xmlns:a16="http://schemas.microsoft.com/office/drawing/2014/main" val="3011610720"/>
                    </a:ext>
                  </a:extLst>
                </a:gridCol>
              </a:tblGrid>
              <a:tr h="692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Governance Board &amp; Advisory Boards</a:t>
                      </a:r>
                      <a:endParaRPr lang="en-US" sz="28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effectLst/>
                        </a:rPr>
                        <a:t>Intended Outcome or Impact 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901021666"/>
                  </a:ext>
                </a:extLst>
              </a:tr>
              <a:tr h="89615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1. Enlarge and diversify board membership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1.a. Broader representation of community involved;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2194600166"/>
                  </a:ext>
                </a:extLst>
              </a:tr>
              <a:tr h="89615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1.b. Reinvigorated  NCHC membership;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1068552474"/>
                  </a:ext>
                </a:extLst>
              </a:tr>
              <a:tr h="1342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1.c. Reduce potential for conflicts of interests with votes</a:t>
                      </a:r>
                    </a:p>
                    <a:p>
                      <a:pPr algn="l" fontAlgn="t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3960643787"/>
                  </a:ext>
                </a:extLst>
              </a:tr>
              <a:tr h="178870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2. Board assistance in targeted fundraising for grant management department/position</a:t>
                      </a:r>
                    </a:p>
                    <a:p>
                      <a:pPr algn="l" fontAlgn="t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2. A more sustainable development program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2634939597"/>
                  </a:ext>
                </a:extLst>
              </a:tr>
              <a:tr h="103900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3.  Align Board work with strategic plan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3.  A highly collaborative and  impactful organization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0" marR="3450" marT="3450" marB="0"/>
                </a:tc>
                <a:extLst>
                  <a:ext uri="{0D108BD9-81ED-4DB2-BD59-A6C34878D82A}">
                    <a16:rowId xmlns:a16="http://schemas.microsoft.com/office/drawing/2014/main" val="137759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13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995651-C962-41D2-B2FA-F436E74B2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10034"/>
              </p:ext>
            </p:extLst>
          </p:nvPr>
        </p:nvGraphicFramePr>
        <p:xfrm>
          <a:off x="689317" y="731520"/>
          <a:ext cx="10930597" cy="5401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0430">
                  <a:extLst>
                    <a:ext uri="{9D8B030D-6E8A-4147-A177-3AD203B41FA5}">
                      <a16:colId xmlns:a16="http://schemas.microsoft.com/office/drawing/2014/main" val="3863050079"/>
                    </a:ext>
                  </a:extLst>
                </a:gridCol>
                <a:gridCol w="4770167">
                  <a:extLst>
                    <a:ext uri="{9D8B030D-6E8A-4147-A177-3AD203B41FA5}">
                      <a16:colId xmlns:a16="http://schemas.microsoft.com/office/drawing/2014/main" val="226433604"/>
                    </a:ext>
                  </a:extLst>
                </a:gridCol>
              </a:tblGrid>
              <a:tr h="8126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solidFill>
                            <a:schemeClr val="accent4"/>
                          </a:solidFill>
                          <a:effectLst/>
                        </a:rPr>
                        <a:t>Operations and Staffing</a:t>
                      </a:r>
                      <a:endParaRPr lang="en-US" sz="3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 u="none" strike="noStrike" dirty="0">
                          <a:effectLst/>
                        </a:rPr>
                        <a:t>Intended Outcome or Impact 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4019553"/>
                  </a:ext>
                </a:extLst>
              </a:tr>
              <a:tr h="4589305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 Determine technology needed   for program and administrative infrastructure to effectively deliver programs, trainings, and other    work to maximize a hybrid/remote workforce model.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u="none" strike="noStrike" dirty="0">
                          <a:effectLst/>
                        </a:rPr>
                        <a:t>1.a  Ensure efficiency, accountability, management, communication, support and access in a hybrid/remote work environment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4194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9907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24A0571CAF946B2FF573A8D166429" ma:contentTypeVersion="4" ma:contentTypeDescription="Create a new document." ma:contentTypeScope="" ma:versionID="37f91e7d8ca2ed06ac299bdcc8eb3bf9">
  <xsd:schema xmlns:xsd="http://www.w3.org/2001/XMLSchema" xmlns:xs="http://www.w3.org/2001/XMLSchema" xmlns:p="http://schemas.microsoft.com/office/2006/metadata/properties" xmlns:ns2="010cc707-9fb0-4541-ba02-e467fd238f12" xmlns:ns3="369a8291-2e2d-493b-a42c-26ffe3ebcd4f" targetNamespace="http://schemas.microsoft.com/office/2006/metadata/properties" ma:root="true" ma:fieldsID="ba3fbfd87d96a9d9740c96b56ed2b000" ns2:_="" ns3:_="">
    <xsd:import namespace="010cc707-9fb0-4541-ba02-e467fd238f12"/>
    <xsd:import namespace="369a8291-2e2d-493b-a42c-26ffe3ebcd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cc707-9fb0-4541-ba02-e467fd238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a8291-2e2d-493b-a42c-26ffe3ebcd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AF62DB-C643-42CC-B75D-B8430833EC0E}"/>
</file>

<file path=customXml/itemProps2.xml><?xml version="1.0" encoding="utf-8"?>
<ds:datastoreItem xmlns:ds="http://schemas.openxmlformats.org/officeDocument/2006/customXml" ds:itemID="{022C6E19-6D2C-4B7E-A2BC-7924FE798227}"/>
</file>

<file path=customXml/itemProps3.xml><?xml version="1.0" encoding="utf-8"?>
<ds:datastoreItem xmlns:ds="http://schemas.openxmlformats.org/officeDocument/2006/customXml" ds:itemID="{11017F37-520F-4A57-AAA6-DA2CF99201DF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621</TotalTime>
  <Words>806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Corbel</vt:lpstr>
      <vt:lpstr>Georgia</vt:lpstr>
      <vt:lpstr>Symbol</vt:lpstr>
      <vt:lpstr>Times New Roman</vt:lpstr>
      <vt:lpstr>Wingdings 2</vt:lpstr>
      <vt:lpstr>Frame</vt:lpstr>
      <vt:lpstr>NCHC DRAFT Strategic Plan Fiscal Years 2022-2023</vt:lpstr>
      <vt:lpstr>Agile Strategic Plan</vt:lpstr>
      <vt:lpstr>Strategic Planning Working Group (SPWG) Members</vt:lpstr>
      <vt:lpstr>The Strategic Priority Funnel  sift &amp; sort questions create drafts cull drafts circulate drafts edit drafts </vt:lpstr>
      <vt:lpstr>Intended Results  </vt:lpstr>
      <vt:lpstr>Strategic Pursuits (5 categories and 11 goals)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and Comments?</vt:lpstr>
      <vt:lpstr>Thank you for helping us fine-tune the SP</vt:lpstr>
      <vt:lpstr>VISION (tested with staff and board and modified with input)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Mary Lou Krambeer</dc:creator>
  <cp:lastModifiedBy>Becky McEnany</cp:lastModifiedBy>
  <cp:revision>45</cp:revision>
  <dcterms:created xsi:type="dcterms:W3CDTF">2021-02-08T19:13:42Z</dcterms:created>
  <dcterms:modified xsi:type="dcterms:W3CDTF">2021-06-09T17:41:22Z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0x01010086324A0571CAF946B2FF573A8D166429</vt:lpwstr>
  </property>
</Properties>
</file>